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794500" cy="9921875"/>
  <p:defaultTextStyle>
    <a:defPPr>
      <a:defRPr lang="de-DE"/>
    </a:defPPr>
    <a:lvl1pPr marL="0" algn="l" defTabSz="208794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40" algn="l" defTabSz="208794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80" algn="l" defTabSz="208794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820" algn="l" defTabSz="208794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60" algn="l" defTabSz="208794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701" algn="l" defTabSz="208794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642" algn="l" defTabSz="208794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582" algn="l" defTabSz="208794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522" algn="l" defTabSz="208794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FDE5B5"/>
    <a:srgbClr val="00CC00"/>
    <a:srgbClr val="D6EDBD"/>
    <a:srgbClr val="D4650A"/>
    <a:srgbClr val="E1EBF7"/>
    <a:srgbClr val="FFFFCC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6237" autoAdjust="0"/>
  </p:normalViewPr>
  <p:slideViewPr>
    <p:cSldViewPr snapToGrid="0" snapToObjects="1">
      <p:cViewPr>
        <p:scale>
          <a:sx n="33" d="100"/>
          <a:sy n="33" d="100"/>
        </p:scale>
        <p:origin x="-426" y="684"/>
      </p:cViewPr>
      <p:guideLst>
        <p:guide orient="horz" pos="13481"/>
        <p:guide pos="9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49529" y="1714139"/>
            <a:ext cx="6811923" cy="3652191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761" y="1714139"/>
            <a:ext cx="19931182" cy="3652191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3" y="27505384"/>
            <a:ext cx="25733931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4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8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8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761" y="9987548"/>
            <a:ext cx="13371552" cy="2824850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89900" y="9987548"/>
            <a:ext cx="13371552" cy="2824850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1" y="13574342"/>
            <a:ext cx="13376810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389" y="9581308"/>
            <a:ext cx="13382065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389" y="13574342"/>
            <a:ext cx="13382065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3" y="1704224"/>
            <a:ext cx="9960336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67" y="1704227"/>
            <a:ext cx="16924685" cy="36531826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6" cy="29278966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/>
          <a:lstStyle>
            <a:lvl1pPr marL="0" indent="0">
              <a:buNone/>
              <a:defRPr sz="14600"/>
            </a:lvl1pPr>
            <a:lvl2pPr marL="2087941" indent="0">
              <a:buNone/>
              <a:defRPr sz="12800"/>
            </a:lvl2pPr>
            <a:lvl3pPr marL="4175882" indent="0">
              <a:buNone/>
              <a:defRPr sz="11000"/>
            </a:lvl3pPr>
            <a:lvl4pPr marL="6263823" indent="0">
              <a:buNone/>
              <a:defRPr sz="9100"/>
            </a:lvl4pPr>
            <a:lvl5pPr marL="8351764" indent="0">
              <a:buNone/>
              <a:defRPr sz="9100"/>
            </a:lvl5pPr>
            <a:lvl6pPr marL="10439705" indent="0">
              <a:buNone/>
              <a:defRPr sz="9100"/>
            </a:lvl6pPr>
            <a:lvl7pPr marL="12527646" indent="0">
              <a:buNone/>
              <a:defRPr sz="9100"/>
            </a:lvl7pPr>
            <a:lvl8pPr marL="14615587" indent="0">
              <a:buNone/>
              <a:defRPr sz="9100"/>
            </a:lvl8pPr>
            <a:lvl9pPr marL="16703528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417588" tIns="208794" rIns="417588" bIns="208794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987548"/>
            <a:ext cx="27247692" cy="28248505"/>
          </a:xfrm>
          <a:prstGeom prst="rect">
            <a:avLst/>
          </a:prstGeom>
        </p:spPr>
        <p:txBody>
          <a:bodyPr vert="horz" lIns="417588" tIns="208794" rIns="417588" bIns="20879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37F5-CA67-4B4E-BDF4-17424A785B42}" type="datetimeFigureOut">
              <a:rPr lang="de-DE" smtClean="0"/>
              <a:pPr/>
              <a:t>18.02.2013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5D04-79F2-0E47-A73A-6742C2BC2AD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75882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4175882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4175882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4175882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4175882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pieren 104"/>
          <p:cNvGrpSpPr/>
          <p:nvPr/>
        </p:nvGrpSpPr>
        <p:grpSpPr>
          <a:xfrm>
            <a:off x="19713132" y="7221043"/>
            <a:ext cx="9799488" cy="7123607"/>
            <a:chOff x="19713132" y="7221043"/>
            <a:chExt cx="9799488" cy="7123607"/>
          </a:xfrm>
        </p:grpSpPr>
        <p:grpSp>
          <p:nvGrpSpPr>
            <p:cNvPr id="103" name="Gruppieren 102"/>
            <p:cNvGrpSpPr/>
            <p:nvPr/>
          </p:nvGrpSpPr>
          <p:grpSpPr>
            <a:xfrm>
              <a:off x="19713132" y="7221043"/>
              <a:ext cx="9794282" cy="7123607"/>
              <a:chOff x="19713132" y="7221043"/>
              <a:chExt cx="9794282" cy="7123607"/>
            </a:xfrm>
          </p:grpSpPr>
          <p:sp>
            <p:nvSpPr>
              <p:cNvPr id="180" name="Rechteck 179"/>
              <p:cNvSpPr/>
              <p:nvPr/>
            </p:nvSpPr>
            <p:spPr>
              <a:xfrm>
                <a:off x="19713132" y="7221043"/>
                <a:ext cx="9794282" cy="71236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34" name="Gruppieren 133"/>
              <p:cNvGrpSpPr/>
              <p:nvPr/>
            </p:nvGrpSpPr>
            <p:grpSpPr>
              <a:xfrm>
                <a:off x="19930212" y="7967551"/>
                <a:ext cx="9530664" cy="6155531"/>
                <a:chOff x="1141538" y="10870818"/>
                <a:chExt cx="10682181" cy="6155531"/>
              </a:xfrm>
            </p:grpSpPr>
            <p:sp>
              <p:nvSpPr>
                <p:cNvPr id="94" name="Textfeld 93"/>
                <p:cNvSpPr txBox="1"/>
                <p:nvPr/>
              </p:nvSpPr>
              <p:spPr>
                <a:xfrm>
                  <a:off x="1141538" y="10870818"/>
                  <a:ext cx="10682181" cy="615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742950" lvl="0" indent="-742950"/>
                  <a:r>
                    <a:rPr lang="de-DE" sz="2800" b="1" dirty="0" smtClean="0"/>
                    <a:t>Project</a:t>
                  </a:r>
                </a:p>
                <a:p>
                  <a:r>
                    <a:rPr lang="en-US" sz="2800" dirty="0" smtClean="0"/>
                    <a:t>Design a Concept for an Advanced Training of Multiplicators for Pre-Service Teachers in Wilderness Camps</a:t>
                  </a:r>
                  <a:endParaRPr lang="de-DE" sz="2800" b="1" dirty="0" smtClean="0"/>
                </a:p>
                <a:p>
                  <a:pPr lvl="0"/>
                  <a:endParaRPr lang="de-DE" sz="2000" b="1" dirty="0" smtClean="0"/>
                </a:p>
                <a:p>
                  <a:pPr lvl="0"/>
                  <a:r>
                    <a:rPr lang="de-DE" sz="2800" b="1" dirty="0" smtClean="0"/>
                    <a:t>Research</a:t>
                  </a:r>
                </a:p>
                <a:p>
                  <a:pPr lvl="0"/>
                  <a:endParaRPr lang="de-DE" sz="1000" dirty="0" smtClean="0"/>
                </a:p>
                <a:p>
                  <a:pPr marL="514350" lvl="0" indent="-514350">
                    <a:buAutoNum type="arabicPeriod"/>
                  </a:pPr>
                  <a:r>
                    <a:rPr lang="de-DE" sz="2800" b="1" dirty="0" err="1" smtClean="0"/>
                    <a:t>Cognitive</a:t>
                  </a:r>
                  <a:r>
                    <a:rPr lang="de-DE" sz="2800" b="1" dirty="0" smtClean="0"/>
                    <a:t> </a:t>
                  </a:r>
                  <a:r>
                    <a:rPr lang="de-DE" sz="2800" b="1" dirty="0" err="1" smtClean="0"/>
                    <a:t>level</a:t>
                  </a:r>
                  <a:r>
                    <a:rPr lang="de-DE" sz="2800" b="1" dirty="0" smtClean="0"/>
                    <a:t>: </a:t>
                  </a:r>
                  <a:r>
                    <a:rPr lang="de-DE" sz="2800" dirty="0" err="1" smtClean="0"/>
                    <a:t>Detection</a:t>
                  </a:r>
                  <a:r>
                    <a:rPr lang="de-DE" sz="2800" dirty="0" smtClean="0"/>
                    <a:t> of </a:t>
                  </a:r>
                  <a:r>
                    <a:rPr lang="de-DE" sz="2800" dirty="0" err="1" smtClean="0"/>
                    <a:t>concepts</a:t>
                  </a:r>
                  <a:r>
                    <a:rPr lang="de-DE" sz="2800" dirty="0" smtClean="0"/>
                    <a:t> of wilderness and </a:t>
                  </a:r>
                  <a:r>
                    <a:rPr lang="de-DE" sz="2800" dirty="0" err="1" smtClean="0"/>
                    <a:t>their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conceptual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change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through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wilderness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camps</a:t>
                  </a:r>
                  <a:endParaRPr lang="de-DE" sz="2800" dirty="0" smtClean="0"/>
                </a:p>
                <a:p>
                  <a:pPr marL="514350" lvl="0" indent="-514350">
                    <a:buFont typeface="+mj-lt"/>
                    <a:buAutoNum type="arabicPeriod"/>
                  </a:pPr>
                  <a:r>
                    <a:rPr lang="de-DE" sz="2800" b="1" dirty="0" smtClean="0"/>
                    <a:t>Emotional </a:t>
                  </a:r>
                  <a:r>
                    <a:rPr lang="de-DE" sz="2800" b="1" dirty="0" err="1" smtClean="0"/>
                    <a:t>level</a:t>
                  </a:r>
                  <a:r>
                    <a:rPr lang="de-DE" sz="2800" b="1" dirty="0" smtClean="0"/>
                    <a:t>: </a:t>
                  </a:r>
                  <a:r>
                    <a:rPr lang="de-DE" sz="2800" dirty="0" err="1" smtClean="0"/>
                    <a:t>Detection</a:t>
                  </a:r>
                  <a:r>
                    <a:rPr lang="de-DE" sz="2800" dirty="0" smtClean="0"/>
                    <a:t> of </a:t>
                  </a:r>
                  <a:r>
                    <a:rPr lang="de-DE" sz="2800" dirty="0" err="1" smtClean="0"/>
                    <a:t>attitudes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towards</a:t>
                  </a:r>
                  <a:r>
                    <a:rPr lang="de-DE" sz="2800" dirty="0" smtClean="0"/>
                    <a:t> wilderness and </a:t>
                  </a:r>
                  <a:r>
                    <a:rPr lang="de-DE" sz="2800" dirty="0" err="1" smtClean="0"/>
                    <a:t>towards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sustainable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lifestyle</a:t>
                  </a:r>
                  <a:r>
                    <a:rPr lang="de-DE" sz="2800" dirty="0" smtClean="0"/>
                    <a:t> and </a:t>
                  </a:r>
                  <a:r>
                    <a:rPr lang="de-DE" sz="2800" dirty="0" err="1" smtClean="0"/>
                    <a:t>their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change</a:t>
                  </a:r>
                  <a:r>
                    <a:rPr lang="de-DE" sz="2800" dirty="0" smtClean="0"/>
                    <a:t> </a:t>
                  </a:r>
                  <a:r>
                    <a:rPr lang="de-DE" sz="2800" dirty="0" err="1" smtClean="0"/>
                    <a:t>through</a:t>
                  </a:r>
                  <a:r>
                    <a:rPr lang="de-DE" sz="2800" dirty="0" smtClean="0"/>
                    <a:t> wilderness </a:t>
                  </a:r>
                  <a:r>
                    <a:rPr lang="de-DE" sz="2800" dirty="0" err="1" smtClean="0"/>
                    <a:t>camps</a:t>
                  </a:r>
                  <a:endParaRPr lang="de-DE" sz="2800" dirty="0" smtClean="0"/>
                </a:p>
                <a:p>
                  <a:pPr marL="514350" lvl="0" indent="-514350">
                    <a:buFont typeface="+mj-lt"/>
                    <a:buAutoNum type="arabicPeriod"/>
                  </a:pPr>
                  <a:endParaRPr lang="de-DE" sz="2800" dirty="0" smtClean="0"/>
                </a:p>
                <a:p>
                  <a:pPr marL="514350" lvl="0" indent="-514350">
                    <a:buFont typeface="+mj-lt"/>
                    <a:buAutoNum type="arabicPeriod"/>
                  </a:pPr>
                  <a:endParaRPr lang="de-DE" sz="2800" dirty="0" smtClean="0"/>
                </a:p>
                <a:p>
                  <a:pPr marL="514350" indent="-514350">
                    <a:buFont typeface="+mj-lt"/>
                    <a:buAutoNum type="arabicPeriod"/>
                  </a:pPr>
                  <a:r>
                    <a:rPr lang="de-DE" sz="2800" b="1" dirty="0" err="1" smtClean="0"/>
                    <a:t>Conative</a:t>
                  </a:r>
                  <a:r>
                    <a:rPr lang="de-DE" sz="2800" b="1" dirty="0" smtClean="0"/>
                    <a:t> </a:t>
                  </a:r>
                  <a:r>
                    <a:rPr lang="de-DE" sz="2800" b="1" dirty="0" err="1" smtClean="0"/>
                    <a:t>level</a:t>
                  </a:r>
                  <a:r>
                    <a:rPr lang="de-DE" sz="2800" b="1" dirty="0" smtClean="0"/>
                    <a:t>: Transfer of basic </a:t>
                  </a:r>
                  <a:r>
                    <a:rPr lang="de-DE" sz="2800" b="1" dirty="0" err="1" smtClean="0"/>
                    <a:t>concepts</a:t>
                  </a:r>
                  <a:r>
                    <a:rPr lang="de-DE" sz="2800" b="1" dirty="0" smtClean="0"/>
                    <a:t> of wilderness </a:t>
                  </a:r>
                  <a:r>
                    <a:rPr lang="de-DE" sz="2800" b="1" dirty="0" err="1" smtClean="0"/>
                    <a:t>education</a:t>
                  </a:r>
                  <a:r>
                    <a:rPr lang="de-DE" sz="2800" b="1" dirty="0" smtClean="0"/>
                    <a:t> in </a:t>
                  </a:r>
                  <a:r>
                    <a:rPr lang="de-DE" sz="2800" b="1" dirty="0" err="1" smtClean="0"/>
                    <a:t>cultivated</a:t>
                  </a:r>
                  <a:r>
                    <a:rPr lang="de-DE" sz="2800" b="1" dirty="0" smtClean="0"/>
                    <a:t> </a:t>
                  </a:r>
                  <a:r>
                    <a:rPr lang="de-DE" sz="2800" b="1" dirty="0" err="1" smtClean="0"/>
                    <a:t>areas</a:t>
                  </a:r>
                  <a:endParaRPr lang="de-DE" sz="2800" b="1" dirty="0" smtClean="0"/>
                </a:p>
              </p:txBody>
            </p:sp>
            <p:sp>
              <p:nvSpPr>
                <p:cNvPr id="100" name="Textfeld 99"/>
                <p:cNvSpPr txBox="1"/>
                <p:nvPr/>
              </p:nvSpPr>
              <p:spPr>
                <a:xfrm>
                  <a:off x="4172225" y="15434317"/>
                  <a:ext cx="4572000" cy="52322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2800" b="1" dirty="0" err="1" smtClean="0">
                      <a:solidFill>
                        <a:schemeClr val="tx1"/>
                      </a:solidFill>
                    </a:rPr>
                    <a:t>Condition</a:t>
                  </a:r>
                  <a:r>
                    <a:rPr lang="de-DE" sz="2800" b="1" dirty="0" smtClean="0">
                      <a:solidFill>
                        <a:schemeClr val="tx1"/>
                      </a:solidFill>
                    </a:rPr>
                    <a:t> for</a:t>
                  </a:r>
                  <a:endParaRPr lang="de-DE" sz="28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3" name="Rechteck 82"/>
            <p:cNvSpPr/>
            <p:nvPr/>
          </p:nvSpPr>
          <p:spPr>
            <a:xfrm>
              <a:off x="19716750" y="7221043"/>
              <a:ext cx="97958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800" b="1" dirty="0" smtClean="0">
                  <a:solidFill>
                    <a:schemeClr val="accent3">
                      <a:lumMod val="50000"/>
                    </a:schemeClr>
                  </a:solidFill>
                </a:rPr>
                <a:t>Goals</a:t>
              </a:r>
              <a:endParaRPr lang="de-DE" sz="4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19945351" y="10070538"/>
              <a:ext cx="9315448" cy="2240718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4" name="Gerade Verbindung 193"/>
          <p:cNvCxnSpPr>
            <a:stCxn id="190" idx="3"/>
          </p:cNvCxnSpPr>
          <p:nvPr/>
        </p:nvCxnSpPr>
        <p:spPr>
          <a:xfrm flipV="1">
            <a:off x="6481269" y="18726701"/>
            <a:ext cx="4352798" cy="200436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Rechteck 176"/>
          <p:cNvSpPr/>
          <p:nvPr/>
        </p:nvSpPr>
        <p:spPr>
          <a:xfrm>
            <a:off x="840537" y="7246335"/>
            <a:ext cx="9794281" cy="3383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92000" y="2330660"/>
            <a:ext cx="28736683" cy="45378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2000" dirty="0" smtClean="0">
              <a:latin typeface="+mj-lt"/>
            </a:endParaRPr>
          </a:p>
          <a:p>
            <a:pPr algn="ctr"/>
            <a:r>
              <a:rPr lang="en-US" sz="5400" b="1" i="1" dirty="0" smtClean="0">
                <a:solidFill>
                  <a:schemeClr val="tx1"/>
                </a:solidFill>
              </a:rPr>
              <a:t>The Power of Wilderness </a:t>
            </a:r>
          </a:p>
          <a:p>
            <a:pPr algn="ctr"/>
            <a:endParaRPr lang="de-DE" sz="24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Could the experience of wilderness change attitudes towards wilderness?</a:t>
            </a:r>
          </a:p>
          <a:p>
            <a:pPr algn="ctr"/>
            <a:endParaRPr lang="de-DE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 Design Concept for an Advanced Training of Multiplicators for Pre-Service Teachers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of Geography and Biology in Wilderness  Camps</a:t>
            </a:r>
            <a:endParaRPr lang="de-DE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4800" b="1" dirty="0" smtClean="0"/>
              <a:t> </a:t>
            </a:r>
            <a:endParaRPr lang="de-DE" sz="48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5826982" y="23701805"/>
            <a:ext cx="184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481269" y="27203844"/>
            <a:ext cx="184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4" name="Bild 2" descr="uni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66970"/>
          <a:stretch>
            <a:fillRect/>
          </a:stretch>
        </p:blipFill>
        <p:spPr bwMode="auto">
          <a:xfrm>
            <a:off x="475370" y="-10185"/>
            <a:ext cx="4155829" cy="234084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Rechteck 68"/>
          <p:cNvSpPr/>
          <p:nvPr/>
        </p:nvSpPr>
        <p:spPr>
          <a:xfrm>
            <a:off x="881677" y="6160582"/>
            <a:ext cx="15506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/>
              <a:t>Daniela Schmidt, Dr. Anne-Kathrin Lindau, Prof. Dr. Martin Lindner</a:t>
            </a:r>
            <a:endParaRPr lang="de-DE" sz="4000" b="1" dirty="0"/>
          </a:p>
        </p:txBody>
      </p:sp>
      <p:sp>
        <p:nvSpPr>
          <p:cNvPr id="76" name="Rechteck 75"/>
          <p:cNvSpPr/>
          <p:nvPr/>
        </p:nvSpPr>
        <p:spPr>
          <a:xfrm>
            <a:off x="19849794" y="6160582"/>
            <a:ext cx="9611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 smtClean="0"/>
              <a:t>Conference </a:t>
            </a:r>
            <a:r>
              <a:rPr lang="de-DE" sz="4000" b="1" dirty="0" err="1" smtClean="0"/>
              <a:t>theme</a:t>
            </a:r>
            <a:r>
              <a:rPr lang="de-DE" sz="4000" b="1" dirty="0" smtClean="0"/>
              <a:t>: </a:t>
            </a:r>
            <a:r>
              <a:rPr lang="de-DE" sz="4000" b="1" dirty="0" err="1" smtClean="0"/>
              <a:t>preparation</a:t>
            </a:r>
            <a:r>
              <a:rPr lang="de-DE" sz="4000" b="1" dirty="0" smtClean="0"/>
              <a:t> of </a:t>
            </a:r>
            <a:r>
              <a:rPr lang="de-DE" sz="4000" b="1" dirty="0" err="1" smtClean="0"/>
              <a:t>teachers</a:t>
            </a:r>
            <a:endParaRPr lang="de-DE" sz="4000" b="1" dirty="0"/>
          </a:p>
        </p:txBody>
      </p:sp>
      <p:grpSp>
        <p:nvGrpSpPr>
          <p:cNvPr id="102" name="Gruppieren 101"/>
          <p:cNvGrpSpPr/>
          <p:nvPr/>
        </p:nvGrpSpPr>
        <p:grpSpPr>
          <a:xfrm>
            <a:off x="742950" y="27832050"/>
            <a:ext cx="28827324" cy="12630150"/>
            <a:chOff x="742950" y="27832050"/>
            <a:chExt cx="28827324" cy="12630150"/>
          </a:xfrm>
        </p:grpSpPr>
        <p:sp>
          <p:nvSpPr>
            <p:cNvPr id="101" name="Rechteck 100"/>
            <p:cNvSpPr/>
            <p:nvPr/>
          </p:nvSpPr>
          <p:spPr>
            <a:xfrm>
              <a:off x="742950" y="27832050"/>
              <a:ext cx="28798245" cy="1263015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742950" y="27832050"/>
              <a:ext cx="288273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400" b="1" dirty="0" smtClean="0">
                  <a:solidFill>
                    <a:schemeClr val="bg2">
                      <a:lumMod val="10000"/>
                    </a:schemeClr>
                  </a:solidFill>
                </a:rPr>
                <a:t>Selected </a:t>
              </a:r>
              <a:r>
                <a:rPr lang="de-DE" sz="5400" b="1" dirty="0" err="1" smtClean="0">
                  <a:solidFill>
                    <a:schemeClr val="bg2">
                      <a:lumMod val="10000"/>
                    </a:schemeClr>
                  </a:solidFill>
                </a:rPr>
                <a:t>Results</a:t>
              </a:r>
              <a:endParaRPr lang="de-DE" sz="5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201131" y="83890"/>
            <a:ext cx="63796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Institute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Geoscience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 and Geography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Department of Geography Education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Von-Seckendorff-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Platz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 4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06120 Halle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PMingLiU" pitchFamily="18" charset="-120"/>
                <a:cs typeface="Arial" pitchFamily="34" charset="0"/>
              </a:rPr>
              <a:t>Germany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792000" y="10858499"/>
            <a:ext cx="9781732" cy="702945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hteck 80"/>
          <p:cNvSpPr/>
          <p:nvPr/>
        </p:nvSpPr>
        <p:spPr>
          <a:xfrm>
            <a:off x="811961" y="10873250"/>
            <a:ext cx="9781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 err="1" smtClean="0">
                <a:solidFill>
                  <a:schemeClr val="accent6">
                    <a:lumMod val="50000"/>
                  </a:schemeClr>
                </a:solidFill>
              </a:rPr>
              <a:t>Idea</a:t>
            </a:r>
            <a:endParaRPr lang="de-DE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752882" y="11704247"/>
            <a:ext cx="980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Project  „</a:t>
            </a:r>
            <a:r>
              <a:rPr lang="de-DE" sz="4000" b="1" dirty="0" err="1" smtClean="0">
                <a:solidFill>
                  <a:schemeClr val="accent6">
                    <a:lumMod val="50000"/>
                  </a:schemeClr>
                </a:solidFill>
              </a:rPr>
              <a:t>Wildnerness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accent6">
                    <a:lumMod val="50000"/>
                  </a:schemeClr>
                </a:solidFill>
              </a:rPr>
              <a:t>Gives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accent6">
                    <a:lumMod val="50000"/>
                  </a:schemeClr>
                </a:solidFill>
              </a:rPr>
              <a:t>You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4000" b="1" dirty="0" err="1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de-DE" sz="4000" b="1" smtClean="0">
                <a:solidFill>
                  <a:schemeClr val="accent6">
                    <a:lumMod val="50000"/>
                  </a:schemeClr>
                </a:solidFill>
              </a:rPr>
              <a:t>trenght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endParaRPr lang="de-DE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811962" y="15404319"/>
            <a:ext cx="97457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Nationalpark Harz in </a:t>
            </a:r>
            <a:r>
              <a:rPr lang="de-DE" sz="3000" b="1" dirty="0" err="1" smtClean="0"/>
              <a:t>Cooperation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with</a:t>
            </a:r>
            <a:r>
              <a:rPr lang="de-DE" sz="30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Youth Group </a:t>
            </a:r>
            <a:r>
              <a:rPr lang="de-DE" sz="2800" dirty="0" err="1" smtClean="0"/>
              <a:t>Leaders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Social</a:t>
            </a:r>
            <a:r>
              <a:rPr lang="de-DE" sz="2800" dirty="0" smtClean="0"/>
              <a:t> </a:t>
            </a:r>
            <a:r>
              <a:rPr lang="de-DE" sz="2800" dirty="0" err="1" smtClean="0"/>
              <a:t>Educationalists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Child Care Worker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 smtClean="0"/>
              <a:t> </a:t>
            </a:r>
            <a:r>
              <a:rPr lang="de-DE" sz="2800" b="1" dirty="0" err="1" smtClean="0"/>
              <a:t>Pre</a:t>
            </a:r>
            <a:r>
              <a:rPr lang="de-DE" sz="2800" b="1" dirty="0" smtClean="0"/>
              <a:t>-Service </a:t>
            </a:r>
            <a:r>
              <a:rPr lang="de-DE" sz="2800" b="1" dirty="0" err="1" smtClean="0"/>
              <a:t>Teachers</a:t>
            </a:r>
            <a:endParaRPr lang="de-DE" sz="2800" b="1" dirty="0" smtClean="0"/>
          </a:p>
        </p:txBody>
      </p:sp>
      <p:pic>
        <p:nvPicPr>
          <p:cNvPr id="4" name="Picture 3" descr="C:\Users\Daniela Schmidt\Desktop\PA0451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321" y="16087492"/>
            <a:ext cx="2541289" cy="16731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4" name="Textfeld 143"/>
          <p:cNvSpPr txBox="1"/>
          <p:nvPr/>
        </p:nvSpPr>
        <p:spPr>
          <a:xfrm>
            <a:off x="840537" y="12535990"/>
            <a:ext cx="6631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Opportunity</a:t>
            </a:r>
            <a:r>
              <a:rPr lang="de-DE" sz="2800" dirty="0" smtClean="0"/>
              <a:t> for </a:t>
            </a:r>
            <a:r>
              <a:rPr lang="de-DE" sz="2800" dirty="0" err="1" smtClean="0"/>
              <a:t>organisation</a:t>
            </a:r>
            <a:r>
              <a:rPr lang="de-DE" sz="2800" dirty="0" smtClean="0"/>
              <a:t> of wilderness </a:t>
            </a:r>
          </a:p>
          <a:p>
            <a:r>
              <a:rPr lang="de-DE" sz="2800" dirty="0" smtClean="0"/>
              <a:t>  </a:t>
            </a:r>
            <a:r>
              <a:rPr lang="de-DE" sz="2800" dirty="0" err="1" smtClean="0"/>
              <a:t>camps</a:t>
            </a:r>
            <a:r>
              <a:rPr lang="de-DE" sz="2800" dirty="0" smtClean="0"/>
              <a:t> </a:t>
            </a:r>
            <a:r>
              <a:rPr lang="en-US" sz="2800" dirty="0" smtClean="0"/>
              <a:t>in the Harz National Park</a:t>
            </a:r>
            <a:endParaRPr lang="de-DE" sz="2800" dirty="0" smtClean="0"/>
          </a:p>
          <a:p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b="1" dirty="0" err="1" smtClean="0"/>
              <a:t>Wilderness</a:t>
            </a:r>
            <a:r>
              <a:rPr lang="de-DE" sz="2800" b="1" dirty="0" smtClean="0"/>
              <a:t> Camps:</a:t>
            </a:r>
            <a:endParaRPr lang="de-DE" sz="2800" dirty="0" smtClean="0"/>
          </a:p>
          <a:p>
            <a:r>
              <a:rPr lang="de-DE" sz="2800" dirty="0" smtClean="0"/>
              <a:t>   Simple </a:t>
            </a:r>
            <a:r>
              <a:rPr lang="de-DE" sz="2800" dirty="0" err="1" smtClean="0"/>
              <a:t>camps</a:t>
            </a:r>
            <a:r>
              <a:rPr lang="de-DE" sz="2800" dirty="0" smtClean="0"/>
              <a:t> in an </a:t>
            </a:r>
            <a:r>
              <a:rPr lang="de-DE" sz="2800" dirty="0" err="1" smtClean="0"/>
              <a:t>area</a:t>
            </a:r>
            <a:r>
              <a:rPr lang="de-DE" sz="2800" dirty="0" smtClean="0"/>
              <a:t> </a:t>
            </a:r>
            <a:r>
              <a:rPr lang="de-DE" sz="2800" dirty="0" err="1" smtClean="0"/>
              <a:t>little</a:t>
            </a:r>
            <a:r>
              <a:rPr lang="de-DE" sz="2800" dirty="0" smtClean="0"/>
              <a:t> </a:t>
            </a:r>
            <a:r>
              <a:rPr lang="de-DE" sz="2800" dirty="0" err="1" smtClean="0"/>
              <a:t>influenced</a:t>
            </a:r>
            <a:r>
              <a:rPr lang="de-DE" sz="2800" dirty="0" smtClean="0"/>
              <a:t>  </a:t>
            </a:r>
          </a:p>
          <a:p>
            <a:r>
              <a:rPr lang="de-DE" sz="2800" dirty="0" smtClean="0"/>
              <a:t>  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agriculture</a:t>
            </a:r>
            <a:r>
              <a:rPr lang="de-DE" sz="2800" dirty="0" smtClean="0"/>
              <a:t> and </a:t>
            </a:r>
            <a:r>
              <a:rPr lang="de-DE" sz="2800" dirty="0" err="1" smtClean="0"/>
              <a:t>forestry</a:t>
            </a:r>
            <a:endParaRPr lang="de-DE" sz="2800" dirty="0"/>
          </a:p>
        </p:txBody>
      </p:sp>
      <p:sp>
        <p:nvSpPr>
          <p:cNvPr id="118" name="Textfeld 117"/>
          <p:cNvSpPr txBox="1"/>
          <p:nvPr/>
        </p:nvSpPr>
        <p:spPr>
          <a:xfrm>
            <a:off x="3242616" y="19946232"/>
            <a:ext cx="3238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accent6">
                    <a:lumMod val="50000"/>
                  </a:schemeClr>
                </a:solidFill>
              </a:rPr>
              <a:t>Wilderness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Camp 1 </a:t>
            </a:r>
          </a:p>
          <a:p>
            <a:pPr algn="ctr"/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(3  </a:t>
            </a:r>
            <a:r>
              <a:rPr lang="de-DE" sz="3200" b="1" dirty="0" err="1" smtClean="0">
                <a:solidFill>
                  <a:schemeClr val="accent6">
                    <a:lumMod val="50000"/>
                  </a:schemeClr>
                </a:solidFill>
              </a:rPr>
              <a:t>days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de-D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3163020" y="22652782"/>
            <a:ext cx="3620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accent6">
                    <a:lumMod val="50000"/>
                  </a:schemeClr>
                </a:solidFill>
              </a:rPr>
              <a:t>Wilderness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Camp 2 </a:t>
            </a:r>
          </a:p>
          <a:p>
            <a:pPr algn="ctr"/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(5 </a:t>
            </a:r>
            <a:r>
              <a:rPr lang="de-DE" sz="3200" b="1" dirty="0" err="1" smtClean="0">
                <a:solidFill>
                  <a:schemeClr val="accent6">
                    <a:lumMod val="50000"/>
                  </a:schemeClr>
                </a:solidFill>
              </a:rPr>
              <a:t>days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de-D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2858399" y="24895520"/>
            <a:ext cx="4222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accent6">
                    <a:lumMod val="50000"/>
                  </a:schemeClr>
                </a:solidFill>
              </a:rPr>
              <a:t>Wilderness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 Camp 3 </a:t>
            </a:r>
          </a:p>
          <a:p>
            <a:pPr algn="ctr"/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(3/5 </a:t>
            </a:r>
            <a:r>
              <a:rPr lang="de-DE" sz="3200" b="1" dirty="0" err="1" smtClean="0">
                <a:solidFill>
                  <a:schemeClr val="accent6">
                    <a:lumMod val="50000"/>
                  </a:schemeClr>
                </a:solidFill>
              </a:rPr>
              <a:t>days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1 Day </a:t>
            </a:r>
            <a:r>
              <a:rPr lang="de-DE" sz="3200" b="1" dirty="0" err="1" smtClean="0">
                <a:solidFill>
                  <a:schemeClr val="accent6">
                    <a:lumMod val="50000"/>
                  </a:schemeClr>
                </a:solidFill>
              </a:rPr>
              <a:t>Cultivated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 Area</a:t>
            </a:r>
            <a:endParaRPr lang="de-D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57521" y="18623395"/>
            <a:ext cx="987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Project Path</a:t>
            </a:r>
            <a:endParaRPr lang="de-DE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4" name="Textfeld 153"/>
          <p:cNvSpPr txBox="1"/>
          <p:nvPr/>
        </p:nvSpPr>
        <p:spPr>
          <a:xfrm>
            <a:off x="742950" y="40572000"/>
            <a:ext cx="10859219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3200" b="1" dirty="0" err="1" smtClean="0"/>
              <a:t>Contact</a:t>
            </a:r>
            <a:r>
              <a:rPr lang="de-DE" sz="3200" b="1" dirty="0" smtClean="0"/>
              <a:t>:</a:t>
            </a:r>
            <a:endParaRPr lang="de-DE" sz="3200" b="1" dirty="0"/>
          </a:p>
          <a:p>
            <a:r>
              <a:rPr lang="de-DE" sz="3200" dirty="0" smtClean="0"/>
              <a:t>Daniela Schmidt: daniela.schmidt@geo.uni-halle.de</a:t>
            </a:r>
          </a:p>
          <a:p>
            <a:r>
              <a:rPr lang="de-DE" sz="3200" dirty="0" smtClean="0"/>
              <a:t>Dr. Anne-Kathrin Lindau: anne.lindau@geo.uni-halle.de</a:t>
            </a:r>
          </a:p>
          <a:p>
            <a:r>
              <a:rPr lang="de-DE" sz="3200" dirty="0" smtClean="0"/>
              <a:t>Prof. Dr. Martin Lindner: martin.lindner@biodidatik.uni.halle.de</a:t>
            </a:r>
          </a:p>
        </p:txBody>
      </p:sp>
      <p:sp>
        <p:nvSpPr>
          <p:cNvPr id="157" name="Rechteck 156"/>
          <p:cNvSpPr/>
          <p:nvPr/>
        </p:nvSpPr>
        <p:spPr>
          <a:xfrm>
            <a:off x="19713132" y="14487524"/>
            <a:ext cx="9776319" cy="342900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0" name="Picture 3" descr="C:\Users\Daniela Schmidt\Desktop\Wildnis_macht_stark\Wildniscamps\Fotos\Wildniscamp_2012\P1010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00052" y="19585786"/>
            <a:ext cx="4422508" cy="29096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1" name="Picture 4" descr="C:\Users\Daniela Schmidt\Desktop\Wildnis_macht_stark\Wildniscamps\Fotos\Wildniscamp_2012\P10101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35442" y="23610589"/>
            <a:ext cx="4406760" cy="28908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2" name="Picture 2" descr="C:\Users\Daniela Schmidt\Desktop\Wildnis_macht_stark\Wildniscamps\Fotos\Wildniscamp_2012\P10101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33422" y="19585786"/>
            <a:ext cx="4406760" cy="29096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4" name="Rechteck 173"/>
          <p:cNvSpPr/>
          <p:nvPr/>
        </p:nvSpPr>
        <p:spPr>
          <a:xfrm>
            <a:off x="19773899" y="14528884"/>
            <a:ext cx="9675633" cy="86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Study Design</a:t>
            </a:r>
            <a:endParaRPr lang="de-DE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75" name="Tabelle 174"/>
          <p:cNvGraphicFramePr>
            <a:graphicFrameLocks noGrp="1"/>
          </p:cNvGraphicFramePr>
          <p:nvPr/>
        </p:nvGraphicFramePr>
        <p:xfrm>
          <a:off x="1309074" y="28755380"/>
          <a:ext cx="27689175" cy="111638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55497"/>
                <a:gridCol w="16733678"/>
              </a:tblGrid>
              <a:tr h="11163895">
                <a:tc>
                  <a:txBody>
                    <a:bodyPr/>
                    <a:lstStyle/>
                    <a:p>
                      <a:pPr marL="514350" marR="0" lvl="0" indent="-51435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de-DE" sz="32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sz="3200" baseline="0" dirty="0" smtClean="0">
                          <a:solidFill>
                            <a:schemeClr val="tx1"/>
                          </a:solidFill>
                        </a:rPr>
                        <a:t>Pretest: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b="0" dirty="0" err="1" smtClean="0">
                          <a:solidFill>
                            <a:schemeClr val="tx1"/>
                          </a:solidFill>
                        </a:rPr>
                        <a:t>Detection</a:t>
                      </a:r>
                      <a:r>
                        <a:rPr lang="de-DE" sz="3200" b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de-DE" sz="3200" b="0" dirty="0" err="1" smtClean="0">
                          <a:solidFill>
                            <a:schemeClr val="tx1"/>
                          </a:solidFill>
                        </a:rPr>
                        <a:t>Concepts</a:t>
                      </a:r>
                      <a:r>
                        <a:rPr lang="de-DE" sz="3200" b="0" dirty="0" smtClean="0">
                          <a:solidFill>
                            <a:schemeClr val="tx1"/>
                          </a:solidFill>
                        </a:rPr>
                        <a:t> of Wilderness</a:t>
                      </a:r>
                    </a:p>
                    <a:p>
                      <a:pPr marL="514350" marR="0" lvl="0" indent="-51435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endParaRPr lang="de-DE" sz="1000" b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r>
                        <a:rPr lang="de-DE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de-DE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Drawings</a:t>
                      </a:r>
                      <a:r>
                        <a:rPr lang="de-DE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de-DE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the </a:t>
                      </a:r>
                      <a:r>
                        <a:rPr lang="de-DE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Question</a:t>
                      </a:r>
                      <a:r>
                        <a:rPr lang="de-DE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de-DE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“</a:t>
                      </a:r>
                      <a:r>
                        <a:rPr lang="de-DE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de-DE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do </a:t>
                      </a:r>
                      <a:r>
                        <a:rPr lang="de-DE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you</a:t>
                      </a:r>
                      <a:r>
                        <a:rPr lang="de-DE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3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imagine</a:t>
                      </a:r>
                      <a:r>
                        <a:rPr lang="de-DE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wilderness</a:t>
                      </a:r>
                      <a:r>
                        <a:rPr lang="de-DE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?“</a:t>
                      </a:r>
                      <a:endParaRPr lang="de-DE" sz="3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Courier New" pitchFamily="49" charset="0"/>
                        <a:buNone/>
                      </a:pPr>
                      <a:r>
                        <a:rPr lang="de-DE" sz="32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None/>
                      </a:pPr>
                      <a:r>
                        <a:rPr lang="de-DE" sz="3200" b="1" baseline="0" smtClean="0">
                          <a:solidFill>
                            <a:schemeClr val="tx1"/>
                          </a:solidFill>
                        </a:rPr>
                        <a:t>  Po</a:t>
                      </a:r>
                      <a:r>
                        <a:rPr lang="de-DE" sz="3200" b="1" smtClean="0">
                          <a:solidFill>
                            <a:schemeClr val="tx1"/>
                          </a:solidFill>
                        </a:rPr>
                        <a:t>sttest</a:t>
                      </a:r>
                      <a:r>
                        <a:rPr lang="de-DE" sz="32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de-DE" sz="3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sz="3200" b="0" dirty="0" smtClean="0">
                          <a:solidFill>
                            <a:schemeClr val="tx1"/>
                          </a:solidFill>
                        </a:rPr>
                        <a:t>Comments on </a:t>
                      </a:r>
                      <a:r>
                        <a:rPr lang="de-DE" sz="3200" b="0" baseline="0" dirty="0" smtClean="0">
                          <a:solidFill>
                            <a:schemeClr val="tx1"/>
                          </a:solidFill>
                        </a:rPr>
                        <a:t>the Change of </a:t>
                      </a:r>
                      <a:r>
                        <a:rPr lang="de-DE" sz="3200" b="0" baseline="0" dirty="0" err="1" smtClean="0">
                          <a:solidFill>
                            <a:schemeClr val="tx1"/>
                          </a:solidFill>
                        </a:rPr>
                        <a:t>Attitudes</a:t>
                      </a:r>
                      <a:r>
                        <a:rPr lang="de-DE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b="0" dirty="0" err="1" smtClean="0">
                          <a:solidFill>
                            <a:schemeClr val="tx1"/>
                          </a:solidFill>
                        </a:rPr>
                        <a:t>Towards</a:t>
                      </a:r>
                      <a:r>
                        <a:rPr lang="de-DE" sz="3200" b="0" dirty="0" smtClean="0">
                          <a:solidFill>
                            <a:schemeClr val="tx1"/>
                          </a:solidFill>
                        </a:rPr>
                        <a:t> Wilderness and</a:t>
                      </a:r>
                      <a:r>
                        <a:rPr lang="de-DE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b="0" dirty="0" smtClean="0">
                          <a:solidFill>
                            <a:schemeClr val="tx1"/>
                          </a:solidFill>
                        </a:rPr>
                        <a:t>Sustainable </a:t>
                      </a:r>
                    </a:p>
                    <a:p>
                      <a:pPr>
                        <a:buFont typeface="Courier New" pitchFamily="49" charset="0"/>
                        <a:buNone/>
                      </a:pPr>
                      <a:r>
                        <a:rPr lang="de-DE" sz="3200" b="0" dirty="0" smtClean="0">
                          <a:solidFill>
                            <a:schemeClr val="tx1"/>
                          </a:solidFill>
                        </a:rPr>
                        <a:t>                                     Lifestyle Through Wilderness Camps</a:t>
                      </a: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0" name="Textfeld 129"/>
          <p:cNvSpPr txBox="1"/>
          <p:nvPr/>
        </p:nvSpPr>
        <p:spPr>
          <a:xfrm>
            <a:off x="4631199" y="207001"/>
            <a:ext cx="6674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Martin Luther University</a:t>
            </a:r>
          </a:p>
          <a:p>
            <a:r>
              <a:rPr lang="de-DE" sz="4000" dirty="0" smtClean="0"/>
              <a:t>Halle-Wittenberg</a:t>
            </a:r>
          </a:p>
          <a:p>
            <a:r>
              <a:rPr lang="de-DE" sz="4000" dirty="0" smtClean="0"/>
              <a:t>Germany</a:t>
            </a:r>
            <a:endParaRPr lang="de-DE" sz="4000" dirty="0"/>
          </a:p>
        </p:txBody>
      </p:sp>
      <p:sp>
        <p:nvSpPr>
          <p:cNvPr id="132" name="Textfeld 131"/>
          <p:cNvSpPr txBox="1"/>
          <p:nvPr/>
        </p:nvSpPr>
        <p:spPr>
          <a:xfrm>
            <a:off x="15806740" y="40572000"/>
            <a:ext cx="13796383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References:</a:t>
            </a:r>
          </a:p>
          <a:p>
            <a:r>
              <a:rPr lang="en-US" sz="2400" cap="small" dirty="0" smtClean="0"/>
              <a:t>Louv</a:t>
            </a:r>
            <a:r>
              <a:rPr lang="en-US" sz="2400" dirty="0" smtClean="0"/>
              <a:t>, R. (2010): Last Child in the woods – Saving our children from Nature-Deficit-Disorder. </a:t>
            </a:r>
            <a:r>
              <a:rPr lang="de-DE" sz="2400" dirty="0" err="1" smtClean="0"/>
              <a:t>Atlantic</a:t>
            </a:r>
            <a:r>
              <a:rPr lang="de-DE" sz="2400" dirty="0" smtClean="0"/>
              <a:t> Books.</a:t>
            </a:r>
          </a:p>
          <a:p>
            <a:r>
              <a:rPr lang="en-US" sz="2400" cap="small" dirty="0" smtClean="0"/>
              <a:t>Miller, L. </a:t>
            </a:r>
            <a:r>
              <a:rPr lang="en-US" sz="2400" dirty="0" smtClean="0"/>
              <a:t>et al. </a:t>
            </a:r>
            <a:r>
              <a:rPr lang="en-US" sz="2400" cap="small" dirty="0" smtClean="0"/>
              <a:t>(2009): </a:t>
            </a:r>
            <a:r>
              <a:rPr lang="en-US" sz="2400" dirty="0" smtClean="0"/>
              <a:t>Young Children Learn Though Authentic Play in a nature Explore Classroom.</a:t>
            </a:r>
          </a:p>
          <a:p>
            <a:r>
              <a:rPr lang="en-US" sz="2400" dirty="0" smtClean="0"/>
              <a:t>(Online: http://www.dimensionsfoundation.org/research/authenticplay.pdf)</a:t>
            </a:r>
          </a:p>
          <a:p>
            <a:r>
              <a:rPr lang="en-US" sz="2400" dirty="0" smtClean="0"/>
              <a:t>BUND 2002: Wildnisbildung. [wilderness education] (Online: </a:t>
            </a:r>
            <a:r>
              <a:rPr lang="de-DE" sz="2400" dirty="0" smtClean="0"/>
              <a:t>www.gfn-harz.de/sites/wildnisbildung.pdf)</a:t>
            </a:r>
          </a:p>
        </p:txBody>
      </p:sp>
      <p:graphicFrame>
        <p:nvGraphicFramePr>
          <p:cNvPr id="133" name="Tabelle 132"/>
          <p:cNvGraphicFramePr>
            <a:graphicFrameLocks noGrp="1"/>
          </p:cNvGraphicFramePr>
          <p:nvPr/>
        </p:nvGraphicFramePr>
        <p:xfrm>
          <a:off x="7241600" y="30235542"/>
          <a:ext cx="4747200" cy="421427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747200"/>
              </a:tblGrid>
              <a:tr h="1395463">
                <a:tc>
                  <a:txBody>
                    <a:bodyPr/>
                    <a:lstStyle/>
                    <a:p>
                      <a:r>
                        <a:rPr lang="de-DE" sz="2800" b="1" baseline="0" dirty="0" err="1" smtClean="0">
                          <a:solidFill>
                            <a:schemeClr val="tx1"/>
                          </a:solidFill>
                        </a:rPr>
                        <a:t>Romanticized</a:t>
                      </a:r>
                      <a:r>
                        <a:rPr lang="de-DE" sz="2800" b="1" baseline="0" dirty="0" smtClean="0">
                          <a:solidFill>
                            <a:schemeClr val="tx1"/>
                          </a:solidFill>
                        </a:rPr>
                        <a:t> Image of Wilderness </a:t>
                      </a:r>
                      <a:r>
                        <a:rPr lang="de-DE" sz="2800" b="1" baseline="0" dirty="0" err="1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lang="de-DE" sz="2800" b="1" baseline="0" dirty="0" smtClean="0">
                          <a:solidFill>
                            <a:schemeClr val="tx1"/>
                          </a:solidFill>
                        </a:rPr>
                        <a:t> Human </a:t>
                      </a:r>
                    </a:p>
                    <a:p>
                      <a:r>
                        <a:rPr lang="de-DE" sz="2800" b="1" baseline="0" dirty="0" err="1" smtClean="0">
                          <a:solidFill>
                            <a:schemeClr val="tx1"/>
                          </a:solidFill>
                        </a:rPr>
                        <a:t>Being</a:t>
                      </a:r>
                      <a:endParaRPr lang="de-DE" sz="2800" b="1" dirty="0"/>
                    </a:p>
                  </a:txBody>
                  <a:tcPr/>
                </a:tc>
              </a:tr>
              <a:tr h="28188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dirty="0" smtClean="0"/>
                        <a:t> Wilderness </a:t>
                      </a:r>
                      <a:r>
                        <a:rPr lang="de-DE" sz="2800" dirty="0" err="1" smtClean="0"/>
                        <a:t>is</a:t>
                      </a:r>
                      <a:r>
                        <a:rPr lang="de-DE" sz="2800" dirty="0" smtClean="0"/>
                        <a:t> an </a:t>
                      </a:r>
                      <a:r>
                        <a:rPr lang="de-DE" sz="2800" dirty="0" err="1" smtClean="0"/>
                        <a:t>area</a:t>
                      </a:r>
                      <a:r>
                        <a:rPr lang="de-DE" sz="2800" dirty="0" smtClean="0"/>
                        <a:t> of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2800" dirty="0" smtClean="0"/>
                        <a:t>   </a:t>
                      </a:r>
                      <a:r>
                        <a:rPr lang="de-DE" sz="2800" dirty="0" err="1" smtClean="0"/>
                        <a:t>diversity</a:t>
                      </a:r>
                      <a:r>
                        <a:rPr lang="de-DE" sz="2800" dirty="0" smtClean="0"/>
                        <a:t> in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flora</a:t>
                      </a:r>
                      <a:r>
                        <a:rPr lang="de-DE" sz="2800" baseline="0" dirty="0" smtClean="0"/>
                        <a:t> and </a:t>
                      </a:r>
                      <a:r>
                        <a:rPr lang="de-DE" sz="2800" baseline="0" dirty="0" err="1" smtClean="0"/>
                        <a:t>fauna</a:t>
                      </a:r>
                      <a:endParaRPr lang="de-DE" sz="28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Everything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grows</a:t>
                      </a:r>
                      <a:r>
                        <a:rPr lang="de-DE" sz="2800" baseline="0" dirty="0" smtClean="0"/>
                        <a:t> wild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baseline="0" dirty="0" smtClean="0"/>
                        <a:t> Area </a:t>
                      </a:r>
                      <a:r>
                        <a:rPr lang="de-DE" sz="2800" baseline="0" dirty="0" err="1" smtClean="0"/>
                        <a:t>is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undisturbed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by</a:t>
                      </a:r>
                      <a:r>
                        <a:rPr lang="de-DE" sz="2800" baseline="0" dirty="0" smtClean="0"/>
                        <a:t> human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de-DE" sz="2800" baseline="0" dirty="0" smtClean="0"/>
                        <a:t>   </a:t>
                      </a:r>
                      <a:r>
                        <a:rPr lang="de-DE" sz="2800" baseline="0" dirty="0" err="1" smtClean="0"/>
                        <a:t>beings</a:t>
                      </a:r>
                      <a:endParaRPr lang="de-DE" sz="28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Process</a:t>
                      </a:r>
                      <a:r>
                        <a:rPr lang="de-DE" sz="2800" baseline="0" dirty="0" smtClean="0"/>
                        <a:t> of </a:t>
                      </a:r>
                      <a:r>
                        <a:rPr lang="de-DE" sz="2800" baseline="0" dirty="0" err="1" smtClean="0"/>
                        <a:t>growth</a:t>
                      </a:r>
                      <a:r>
                        <a:rPr lang="de-DE" sz="2800" baseline="0" dirty="0" smtClean="0"/>
                        <a:t> and </a:t>
                      </a:r>
                      <a:r>
                        <a:rPr lang="de-DE" sz="2800" baseline="0" dirty="0" err="1" smtClean="0"/>
                        <a:t>decay</a:t>
                      </a:r>
                      <a:endParaRPr lang="de-DE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Daniela Schmidt\Desktop\PA0451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73991" y="23598310"/>
            <a:ext cx="4406760" cy="29031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5" name="Textfeld 114"/>
          <p:cNvSpPr txBox="1"/>
          <p:nvPr/>
        </p:nvSpPr>
        <p:spPr>
          <a:xfrm>
            <a:off x="10401300" y="18638159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chemeClr val="accent6">
                    <a:lumMod val="50000"/>
                  </a:schemeClr>
                </a:solidFill>
              </a:rPr>
              <a:t>Wilderness</a:t>
            </a:r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 Camp 1: </a:t>
            </a:r>
          </a:p>
          <a:p>
            <a:pPr algn="ctr"/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Experience </a:t>
            </a:r>
            <a:r>
              <a:rPr lang="de-DE" sz="4800" b="1" dirty="0" err="1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4800" b="1" dirty="0" err="1" smtClean="0">
                <a:solidFill>
                  <a:schemeClr val="accent6">
                    <a:lumMod val="50000"/>
                  </a:schemeClr>
                </a:solidFill>
              </a:rPr>
              <a:t>Wilderness</a:t>
            </a:r>
            <a:endParaRPr lang="de-DE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9" name="Rechteck 198"/>
          <p:cNvSpPr/>
          <p:nvPr/>
        </p:nvSpPr>
        <p:spPr>
          <a:xfrm>
            <a:off x="11118888" y="20523590"/>
            <a:ext cx="7766050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Main </a:t>
            </a:r>
            <a:r>
              <a:rPr lang="de-DE" sz="3000" b="1" dirty="0" err="1" smtClean="0">
                <a:solidFill>
                  <a:schemeClr val="accent6">
                    <a:lumMod val="50000"/>
                  </a:schemeClr>
                </a:solidFill>
              </a:rPr>
              <a:t>Objective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e-DE" sz="2800" dirty="0" err="1" smtClean="0"/>
              <a:t>Pre</a:t>
            </a:r>
            <a:r>
              <a:rPr lang="de-DE" sz="2800" dirty="0" smtClean="0"/>
              <a:t>-Service </a:t>
            </a:r>
            <a:r>
              <a:rPr lang="de-DE" sz="2800" dirty="0" err="1" smtClean="0"/>
              <a:t>Teachers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Able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  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de-DE" sz="2800" dirty="0" smtClean="0"/>
              <a:t>                                 Analyse the Wilderness Area.</a:t>
            </a:r>
            <a:endParaRPr lang="de-DE" sz="2800" b="1" dirty="0" smtClean="0"/>
          </a:p>
          <a:p>
            <a:pPr marL="342900" indent="-342900">
              <a:spcBef>
                <a:spcPct val="20000"/>
              </a:spcBef>
            </a:pPr>
            <a:endParaRPr lang="de-DE" sz="2000" b="1" dirty="0" smtClean="0"/>
          </a:p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1st </a:t>
            </a:r>
            <a:r>
              <a:rPr lang="de-DE" sz="2800" b="1" dirty="0" err="1" smtClean="0">
                <a:solidFill>
                  <a:schemeClr val="accent6">
                    <a:lumMod val="50000"/>
                  </a:schemeClr>
                </a:solidFill>
              </a:rPr>
              <a:t>day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e-DE" sz="2800" b="1" dirty="0" err="1" smtClean="0"/>
              <a:t>Ask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Questions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about</a:t>
            </a:r>
            <a:r>
              <a:rPr lang="de-DE" sz="2800" b="1" dirty="0" smtClean="0"/>
              <a:t> the Wilderness Area</a:t>
            </a:r>
            <a:endParaRPr lang="de-DE" sz="2800" dirty="0" smtClean="0"/>
          </a:p>
          <a:p>
            <a:endParaRPr lang="de-DE" sz="2000" b="1" dirty="0" smtClean="0"/>
          </a:p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2nd </a:t>
            </a:r>
            <a:r>
              <a:rPr lang="de-DE" sz="2800" b="1" dirty="0" err="1" smtClean="0">
                <a:solidFill>
                  <a:schemeClr val="accent6">
                    <a:lumMod val="50000"/>
                  </a:schemeClr>
                </a:solidFill>
              </a:rPr>
              <a:t>day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e-DE" sz="2800" b="1" dirty="0" smtClean="0"/>
              <a:t>Analyse the Wilderness Area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Exploration of the </a:t>
            </a:r>
            <a:r>
              <a:rPr lang="de-DE" sz="2800" dirty="0" err="1" smtClean="0"/>
              <a:t>own</a:t>
            </a:r>
            <a:r>
              <a:rPr lang="de-DE" sz="2800" dirty="0" smtClean="0"/>
              <a:t> </a:t>
            </a:r>
            <a:r>
              <a:rPr lang="de-DE" sz="2800" dirty="0" err="1" smtClean="0"/>
              <a:t>habitat</a:t>
            </a:r>
            <a:r>
              <a:rPr lang="de-DE" sz="2800" dirty="0" smtClean="0"/>
              <a:t> </a:t>
            </a:r>
            <a:r>
              <a:rPr lang="de-DE" sz="2800" dirty="0" err="1" smtClean="0"/>
              <a:t>concerning</a:t>
            </a:r>
            <a:r>
              <a:rPr lang="de-DE" sz="2800" dirty="0" smtClean="0"/>
              <a:t> the </a:t>
            </a:r>
          </a:p>
          <a:p>
            <a:r>
              <a:rPr lang="de-DE" sz="2800" dirty="0" smtClean="0"/>
              <a:t>    </a:t>
            </a:r>
            <a:r>
              <a:rPr lang="de-DE" sz="2800" dirty="0" err="1" smtClean="0"/>
              <a:t>various</a:t>
            </a:r>
            <a:r>
              <a:rPr lang="de-DE" sz="2800" dirty="0" smtClean="0"/>
              <a:t> </a:t>
            </a:r>
            <a:r>
              <a:rPr lang="de-DE" sz="2800" dirty="0" err="1" smtClean="0"/>
              <a:t>questions</a:t>
            </a:r>
            <a:endParaRPr lang="de-DE" sz="2800" dirty="0" smtClean="0"/>
          </a:p>
          <a:p>
            <a:endParaRPr lang="de-DE" sz="1000" dirty="0" smtClean="0"/>
          </a:p>
          <a:p>
            <a:r>
              <a:rPr lang="de-DE" sz="2800" b="1" dirty="0" err="1" smtClean="0"/>
              <a:t>Use</a:t>
            </a:r>
            <a:r>
              <a:rPr lang="de-DE" sz="2800" b="1" dirty="0" smtClean="0"/>
              <a:t> the Wilderness Area as a Field for Games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 smtClean="0"/>
              <a:t> </a:t>
            </a:r>
            <a:r>
              <a:rPr lang="de-DE" sz="2800" dirty="0" err="1" smtClean="0"/>
              <a:t>Collection</a:t>
            </a:r>
            <a:r>
              <a:rPr lang="de-DE" sz="2800" dirty="0" smtClean="0"/>
              <a:t> of </a:t>
            </a:r>
            <a:r>
              <a:rPr lang="de-DE" sz="2800" dirty="0" err="1" smtClean="0"/>
              <a:t>natural</a:t>
            </a:r>
            <a:r>
              <a:rPr lang="de-DE" sz="2800" dirty="0" smtClean="0"/>
              <a:t> </a:t>
            </a:r>
            <a:r>
              <a:rPr lang="de-DE" sz="2800" dirty="0" err="1" smtClean="0"/>
              <a:t>materials</a:t>
            </a:r>
            <a:r>
              <a:rPr lang="de-DE" sz="2800" dirty="0" smtClean="0"/>
              <a:t> and </a:t>
            </a:r>
            <a:r>
              <a:rPr lang="de-DE" sz="2800" dirty="0" err="1" smtClean="0"/>
              <a:t>development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   of </a:t>
            </a:r>
            <a:r>
              <a:rPr lang="de-DE" sz="2800" dirty="0" err="1" smtClean="0"/>
              <a:t>games</a:t>
            </a:r>
            <a:endParaRPr lang="de-DE" sz="2800" dirty="0" smtClean="0"/>
          </a:p>
          <a:p>
            <a:endParaRPr lang="de-DE" sz="2000" b="1" dirty="0" smtClean="0"/>
          </a:p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3rd </a:t>
            </a:r>
            <a:r>
              <a:rPr lang="de-DE" sz="2800" b="1" dirty="0" err="1" smtClean="0">
                <a:solidFill>
                  <a:schemeClr val="accent6">
                    <a:lumMod val="50000"/>
                  </a:schemeClr>
                </a:solidFill>
              </a:rPr>
              <a:t>day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e-DE" sz="2800" b="1" dirty="0" err="1" smtClean="0"/>
              <a:t>Reflect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Our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Traces</a:t>
            </a:r>
            <a:r>
              <a:rPr lang="de-DE" sz="2800" b="1" dirty="0" smtClean="0"/>
              <a:t> in the Wilderness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Discussion</a:t>
            </a:r>
            <a:r>
              <a:rPr lang="de-DE" sz="2800" dirty="0" smtClean="0"/>
              <a:t> on </a:t>
            </a:r>
            <a:r>
              <a:rPr lang="de-DE" sz="2800" dirty="0" err="1" smtClean="0"/>
              <a:t>conservation</a:t>
            </a:r>
            <a:r>
              <a:rPr lang="de-DE" sz="2800" dirty="0" smtClean="0"/>
              <a:t> and wilderness</a:t>
            </a:r>
          </a:p>
        </p:txBody>
      </p:sp>
      <p:pic>
        <p:nvPicPr>
          <p:cNvPr id="1026" name="Picture 2" descr="H:\bilder wildnis\2013_01_15\Dani_Bild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97478" y="30235542"/>
            <a:ext cx="5447753" cy="37503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ruppieren 241"/>
          <p:cNvGrpSpPr/>
          <p:nvPr/>
        </p:nvGrpSpPr>
        <p:grpSpPr>
          <a:xfrm>
            <a:off x="19713132" y="18345150"/>
            <a:ext cx="9828063" cy="973939"/>
            <a:chOff x="10708561" y="17636055"/>
            <a:chExt cx="8713116" cy="1285169"/>
          </a:xfrm>
        </p:grpSpPr>
        <p:sp>
          <p:nvSpPr>
            <p:cNvPr id="197" name="Rechteck 196"/>
            <p:cNvSpPr/>
            <p:nvPr/>
          </p:nvSpPr>
          <p:spPr>
            <a:xfrm>
              <a:off x="10719803" y="17636060"/>
              <a:ext cx="8684777" cy="128516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1" name="Textfeld 240"/>
            <p:cNvSpPr txBox="1"/>
            <p:nvPr/>
          </p:nvSpPr>
          <p:spPr>
            <a:xfrm>
              <a:off x="10708561" y="17636055"/>
              <a:ext cx="8713116" cy="109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Photos</a:t>
              </a:r>
              <a:r>
                <a:rPr lang="de-DE" sz="48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de-DE" sz="4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to</a:t>
              </a:r>
              <a:r>
                <a:rPr lang="de-DE" sz="48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de-DE" sz="4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the</a:t>
              </a:r>
              <a:r>
                <a:rPr lang="de-DE" sz="4800" b="1" dirty="0" smtClean="0">
                  <a:solidFill>
                    <a:schemeClr val="accent6">
                      <a:lumMod val="50000"/>
                    </a:schemeClr>
                  </a:solidFill>
                </a:rPr>
                <a:t> Project </a:t>
              </a:r>
              <a:r>
                <a:rPr lang="de-DE" sz="48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Execution</a:t>
              </a:r>
              <a:endParaRPr lang="de-DE" sz="4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Textfeld 134"/>
          <p:cNvSpPr txBox="1"/>
          <p:nvPr/>
        </p:nvSpPr>
        <p:spPr>
          <a:xfrm>
            <a:off x="827987" y="7967551"/>
            <a:ext cx="9794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Increasing</a:t>
            </a:r>
            <a:r>
              <a:rPr lang="de-DE" sz="2800" dirty="0" smtClean="0"/>
              <a:t> </a:t>
            </a:r>
            <a:r>
              <a:rPr lang="de-DE" sz="2800" dirty="0" err="1" smtClean="0"/>
              <a:t>alienation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nature</a:t>
            </a:r>
            <a:r>
              <a:rPr lang="de-DE" sz="2800" dirty="0" smtClean="0"/>
              <a:t> (Louv 2010)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Little </a:t>
            </a:r>
            <a:r>
              <a:rPr lang="de-DE" sz="2800" dirty="0" err="1" smtClean="0"/>
              <a:t>opportunity</a:t>
            </a:r>
            <a:r>
              <a:rPr lang="de-DE" sz="2800" dirty="0" smtClean="0"/>
              <a:t> for </a:t>
            </a:r>
            <a:r>
              <a:rPr lang="de-DE" sz="2800" dirty="0" err="1" smtClean="0"/>
              <a:t>authentic</a:t>
            </a:r>
            <a:r>
              <a:rPr lang="de-DE" sz="2800" dirty="0" smtClean="0"/>
              <a:t> </a:t>
            </a:r>
            <a:r>
              <a:rPr lang="de-DE" sz="2800" dirty="0" err="1" smtClean="0"/>
              <a:t>analysing</a:t>
            </a:r>
            <a:r>
              <a:rPr lang="de-DE" sz="2800" dirty="0" smtClean="0"/>
              <a:t> of the </a:t>
            </a:r>
            <a:r>
              <a:rPr lang="de-DE" sz="2800" dirty="0" err="1" smtClean="0"/>
              <a:t>importance</a:t>
            </a:r>
            <a:r>
              <a:rPr lang="de-DE" sz="2800" dirty="0" smtClean="0"/>
              <a:t> of  </a:t>
            </a:r>
          </a:p>
          <a:p>
            <a:r>
              <a:rPr lang="de-DE" sz="2800" dirty="0" smtClean="0"/>
              <a:t>   </a:t>
            </a:r>
            <a:r>
              <a:rPr lang="de-DE" sz="2800" dirty="0" err="1" smtClean="0"/>
              <a:t>natural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processes</a:t>
            </a:r>
            <a:r>
              <a:rPr lang="de-DE" sz="2800" dirty="0" smtClean="0"/>
              <a:t> in </a:t>
            </a:r>
            <a:r>
              <a:rPr lang="de-DE" sz="2800" dirty="0" err="1" smtClean="0"/>
              <a:t>ecosystems</a:t>
            </a:r>
            <a:r>
              <a:rPr lang="de-DE" sz="2800" dirty="0" smtClean="0"/>
              <a:t> in </a:t>
            </a:r>
            <a:r>
              <a:rPr lang="de-DE" sz="2800" dirty="0" err="1" smtClean="0"/>
              <a:t>classroom</a:t>
            </a:r>
            <a:r>
              <a:rPr lang="de-DE" sz="2800" dirty="0" smtClean="0"/>
              <a:t> </a:t>
            </a:r>
            <a:r>
              <a:rPr lang="de-DE" sz="2800" dirty="0" err="1" smtClean="0"/>
              <a:t>teaching</a:t>
            </a:r>
            <a:endParaRPr lang="de-DE" sz="2800" dirty="0" smtClean="0"/>
          </a:p>
          <a:p>
            <a:r>
              <a:rPr lang="de-DE" sz="2800" dirty="0" smtClean="0"/>
              <a:t>   (</a:t>
            </a:r>
            <a:r>
              <a:rPr lang="en-US" sz="2800" cap="small" dirty="0" smtClean="0"/>
              <a:t>Miller</a:t>
            </a:r>
            <a:r>
              <a:rPr lang="de-DE" sz="2800" dirty="0" smtClean="0"/>
              <a:t> 2009)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“Wilderness“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negatively</a:t>
            </a:r>
            <a:r>
              <a:rPr lang="de-DE" sz="2800" dirty="0" smtClean="0"/>
              <a:t> </a:t>
            </a:r>
            <a:r>
              <a:rPr lang="de-DE" sz="2800" dirty="0" err="1" smtClean="0"/>
              <a:t>connotated</a:t>
            </a:r>
            <a:r>
              <a:rPr lang="de-DE" sz="2800" dirty="0" smtClean="0"/>
              <a:t> in </a:t>
            </a:r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/>
              <a:t>society</a:t>
            </a:r>
            <a:endParaRPr lang="de-DE" sz="2800" dirty="0" smtClean="0"/>
          </a:p>
          <a:p>
            <a:r>
              <a:rPr lang="de-DE" sz="2800" dirty="0" smtClean="0"/>
              <a:t>    (BUND 2002)</a:t>
            </a:r>
          </a:p>
        </p:txBody>
      </p:sp>
      <p:sp>
        <p:nvSpPr>
          <p:cNvPr id="178" name="Rechteck 177"/>
          <p:cNvSpPr/>
          <p:nvPr/>
        </p:nvSpPr>
        <p:spPr>
          <a:xfrm>
            <a:off x="869112" y="7290044"/>
            <a:ext cx="9745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 smtClean="0">
                <a:solidFill>
                  <a:schemeClr val="accent3">
                    <a:lumMod val="50000"/>
                  </a:schemeClr>
                </a:solidFill>
              </a:rPr>
              <a:t>Problem</a:t>
            </a:r>
            <a:endParaRPr lang="de-DE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7702978" y="15063595"/>
            <a:ext cx="2657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Location</a:t>
            </a:r>
            <a:r>
              <a:rPr lang="de-DE" sz="2800" dirty="0" smtClean="0"/>
              <a:t> of the Harz Mountains in Germany</a:t>
            </a:r>
            <a:endParaRPr lang="de-DE" sz="2800" dirty="0"/>
          </a:p>
        </p:txBody>
      </p:sp>
      <p:sp>
        <p:nvSpPr>
          <p:cNvPr id="179" name="Textfeld 178"/>
          <p:cNvSpPr txBox="1"/>
          <p:nvPr/>
        </p:nvSpPr>
        <p:spPr>
          <a:xfrm>
            <a:off x="7498625" y="16820701"/>
            <a:ext cx="2903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Example</a:t>
            </a:r>
            <a:r>
              <a:rPr lang="de-DE" sz="2800" dirty="0" smtClean="0"/>
              <a:t> of a Wilderness Camp</a:t>
            </a:r>
            <a:endParaRPr lang="de-DE" sz="2800" dirty="0"/>
          </a:p>
        </p:txBody>
      </p:sp>
      <p:sp>
        <p:nvSpPr>
          <p:cNvPr id="181" name="Pfeil nach links und rechts 180"/>
          <p:cNvSpPr/>
          <p:nvPr/>
        </p:nvSpPr>
        <p:spPr>
          <a:xfrm rot="17374644">
            <a:off x="17994155" y="11332985"/>
            <a:ext cx="1942372" cy="661618"/>
          </a:xfrm>
          <a:prstGeom prst="left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Pfeil nach oben 181"/>
          <p:cNvSpPr/>
          <p:nvPr/>
        </p:nvSpPr>
        <p:spPr>
          <a:xfrm rot="10800000">
            <a:off x="14934581" y="12246310"/>
            <a:ext cx="745779" cy="807959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Pfeil nach oben 183"/>
          <p:cNvSpPr/>
          <p:nvPr/>
        </p:nvSpPr>
        <p:spPr>
          <a:xfrm rot="19636406">
            <a:off x="14402480" y="9629729"/>
            <a:ext cx="745779" cy="807959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Pfeil nach oben 184"/>
          <p:cNvSpPr/>
          <p:nvPr/>
        </p:nvSpPr>
        <p:spPr>
          <a:xfrm rot="1901209">
            <a:off x="15531415" y="9627912"/>
            <a:ext cx="745779" cy="807959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8" name="Rechteck 187"/>
          <p:cNvSpPr/>
          <p:nvPr/>
        </p:nvSpPr>
        <p:spPr>
          <a:xfrm>
            <a:off x="742950" y="18345150"/>
            <a:ext cx="18517534" cy="897255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0" name="Rechteck 189"/>
          <p:cNvSpPr/>
          <p:nvPr/>
        </p:nvSpPr>
        <p:spPr>
          <a:xfrm>
            <a:off x="1066800" y="19454392"/>
            <a:ext cx="5414469" cy="2553337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1" name="Rechteck 190"/>
          <p:cNvSpPr/>
          <p:nvPr/>
        </p:nvSpPr>
        <p:spPr>
          <a:xfrm>
            <a:off x="10834067" y="18623396"/>
            <a:ext cx="8201025" cy="843713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8" name="Gerade Verbindung 197"/>
          <p:cNvCxnSpPr/>
          <p:nvPr/>
        </p:nvCxnSpPr>
        <p:spPr>
          <a:xfrm>
            <a:off x="6481270" y="20731062"/>
            <a:ext cx="4352797" cy="6329463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feld 202"/>
          <p:cNvSpPr txBox="1"/>
          <p:nvPr/>
        </p:nvSpPr>
        <p:spPr>
          <a:xfrm>
            <a:off x="19713132" y="22495454"/>
            <a:ext cx="442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Discovery in the Wilderness:</a:t>
            </a:r>
          </a:p>
          <a:p>
            <a:r>
              <a:rPr lang="de-DE" sz="2800" dirty="0" err="1" smtClean="0"/>
              <a:t>Fire</a:t>
            </a:r>
            <a:r>
              <a:rPr lang="de-DE" sz="2800" dirty="0" smtClean="0"/>
              <a:t> Salamander</a:t>
            </a:r>
          </a:p>
        </p:txBody>
      </p:sp>
      <p:sp>
        <p:nvSpPr>
          <p:cNvPr id="204" name="Textfeld 203"/>
          <p:cNvSpPr txBox="1"/>
          <p:nvPr/>
        </p:nvSpPr>
        <p:spPr>
          <a:xfrm>
            <a:off x="25068339" y="22495454"/>
            <a:ext cx="442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Toilet</a:t>
            </a:r>
            <a:r>
              <a:rPr lang="de-DE" sz="2800" dirty="0" smtClean="0"/>
              <a:t> in the Wilderness</a:t>
            </a:r>
            <a:endParaRPr lang="de-DE" sz="2800" dirty="0"/>
          </a:p>
        </p:txBody>
      </p:sp>
      <p:sp>
        <p:nvSpPr>
          <p:cNvPr id="205" name="Textfeld 204"/>
          <p:cNvSpPr txBox="1"/>
          <p:nvPr/>
        </p:nvSpPr>
        <p:spPr>
          <a:xfrm>
            <a:off x="19821090" y="26480569"/>
            <a:ext cx="442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Collecting</a:t>
            </a:r>
            <a:r>
              <a:rPr lang="de-DE" sz="2800" dirty="0" smtClean="0"/>
              <a:t> the </a:t>
            </a:r>
            <a:r>
              <a:rPr lang="de-DE" sz="2800" dirty="0" err="1" smtClean="0"/>
              <a:t>Firewood</a:t>
            </a:r>
            <a:r>
              <a:rPr lang="de-DE" sz="2800" dirty="0" smtClean="0"/>
              <a:t> (</a:t>
            </a:r>
            <a:r>
              <a:rPr lang="de-DE" sz="2800" dirty="0" err="1" smtClean="0"/>
              <a:t>dead</a:t>
            </a:r>
            <a:r>
              <a:rPr lang="de-DE" sz="2800" dirty="0" smtClean="0"/>
              <a:t> material)</a:t>
            </a:r>
            <a:endParaRPr lang="de-DE" sz="2800" dirty="0"/>
          </a:p>
        </p:txBody>
      </p:sp>
      <p:sp>
        <p:nvSpPr>
          <p:cNvPr id="206" name="Textfeld 205"/>
          <p:cNvSpPr txBox="1"/>
          <p:nvPr/>
        </p:nvSpPr>
        <p:spPr>
          <a:xfrm>
            <a:off x="25182011" y="26506035"/>
            <a:ext cx="442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Cooking</a:t>
            </a:r>
            <a:r>
              <a:rPr lang="de-DE" sz="2800" dirty="0" smtClean="0"/>
              <a:t> Porridge in the Wilderness</a:t>
            </a:r>
            <a:endParaRPr lang="de-DE" sz="2800" dirty="0"/>
          </a:p>
        </p:txBody>
      </p:sp>
      <p:sp>
        <p:nvSpPr>
          <p:cNvPr id="151" name="Textfeld 150"/>
          <p:cNvSpPr txBox="1"/>
          <p:nvPr/>
        </p:nvSpPr>
        <p:spPr>
          <a:xfrm>
            <a:off x="7081178" y="19853898"/>
            <a:ext cx="347649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Pre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-Service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Teachers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are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Participants</a:t>
            </a:r>
            <a:endParaRPr lang="de-DE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5" name="Textfeld 154"/>
          <p:cNvSpPr txBox="1"/>
          <p:nvPr/>
        </p:nvSpPr>
        <p:spPr>
          <a:xfrm>
            <a:off x="7081178" y="22295398"/>
            <a:ext cx="3476491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Pre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-Service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Teachers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Evolve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Participants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Camp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Leaders</a:t>
            </a:r>
            <a:endParaRPr lang="de-DE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9" name="Textfeld 158"/>
          <p:cNvSpPr txBox="1"/>
          <p:nvPr/>
        </p:nvSpPr>
        <p:spPr>
          <a:xfrm>
            <a:off x="7081178" y="24895520"/>
            <a:ext cx="3476491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Be a Camp Leader</a:t>
            </a:r>
          </a:p>
          <a:p>
            <a:pPr algn="ctr"/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+ Transfer Wilderness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into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Cultivated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Areas</a:t>
            </a:r>
            <a:endParaRPr lang="de-DE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86" name="Gruppieren 185"/>
          <p:cNvGrpSpPr/>
          <p:nvPr/>
        </p:nvGrpSpPr>
        <p:grpSpPr>
          <a:xfrm>
            <a:off x="1597478" y="35136000"/>
            <a:ext cx="5403661" cy="3680813"/>
            <a:chOff x="9655566" y="30408378"/>
            <a:chExt cx="7975209" cy="5996729"/>
          </a:xfrm>
        </p:grpSpPr>
        <p:sp>
          <p:nvSpPr>
            <p:cNvPr id="166" name="Rechteck 165"/>
            <p:cNvSpPr/>
            <p:nvPr/>
          </p:nvSpPr>
          <p:spPr>
            <a:xfrm>
              <a:off x="9655566" y="30419167"/>
              <a:ext cx="7975209" cy="5985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Picture 2" descr="C:\Users\Daniela Schmidt\Desktop\Zeichnunge_Wildnis_Camp1\2013_01_15\Franziska_Bild_verändert - Kopie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655567" y="30408378"/>
              <a:ext cx="5451504" cy="5996729"/>
            </a:xfrm>
            <a:prstGeom prst="rect">
              <a:avLst/>
            </a:prstGeom>
            <a:noFill/>
          </p:spPr>
        </p:pic>
        <p:pic>
          <p:nvPicPr>
            <p:cNvPr id="1027" name="Picture 3" descr="C:\Users\Daniela Schmidt\Desktop\Zeichnunge_Wildnis_Camp1\2013_01_15\Franziska_Bild_verändert.jpg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15043289" y="30408378"/>
              <a:ext cx="2587486" cy="2487168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41" name="Tabelle 140"/>
          <p:cNvGraphicFramePr>
            <a:graphicFrameLocks noGrp="1"/>
          </p:cNvGraphicFramePr>
          <p:nvPr/>
        </p:nvGraphicFramePr>
        <p:xfrm>
          <a:off x="19945349" y="15430501"/>
          <a:ext cx="9315450" cy="23164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05150"/>
                <a:gridCol w="3105150"/>
                <a:gridCol w="3105150"/>
              </a:tblGrid>
              <a:tr h="478319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Pretest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 smtClean="0"/>
                        <a:t>Wilderness</a:t>
                      </a:r>
                      <a:r>
                        <a:rPr lang="de-DE" sz="2800" dirty="0" smtClean="0"/>
                        <a:t> Camps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Posttest</a:t>
                      </a:r>
                      <a:endParaRPr lang="de-DE" sz="2800" dirty="0"/>
                    </a:p>
                  </a:txBody>
                  <a:tcPr/>
                </a:tc>
              </a:tr>
              <a:tr h="1750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questionnaire</a:t>
                      </a:r>
                      <a:endParaRPr lang="de-DE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drawings</a:t>
                      </a:r>
                      <a:endParaRPr lang="de-DE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criteria-led</a:t>
                      </a: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>
                        <a:buFont typeface="Courier New" pitchFamily="49" charset="0"/>
                        <a:buNone/>
                      </a:pP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observation</a:t>
                      </a:r>
                      <a:endParaRPr lang="de-DE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questionnaire</a:t>
                      </a:r>
                      <a:endParaRPr lang="de-DE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guideline</a:t>
                      </a: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inter-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views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group</a:t>
                      </a: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reflection</a:t>
                      </a:r>
                      <a:endParaRPr lang="de-DE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3" name="Rechteck 192"/>
          <p:cNvSpPr/>
          <p:nvPr/>
        </p:nvSpPr>
        <p:spPr>
          <a:xfrm>
            <a:off x="864000" y="17172000"/>
            <a:ext cx="3400424" cy="45114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9" name="Picture 4" descr="http://www.trenddeko.ch/images/product_images/popup_images/359691.jpg"/>
          <p:cNvPicPr>
            <a:picLocks noChangeAspect="1" noChangeArrowheads="1"/>
          </p:cNvPicPr>
          <p:nvPr/>
        </p:nvPicPr>
        <p:blipFill>
          <a:blip r:embed="rId11"/>
          <a:srcRect l="4797" t="54810" r="71541" b="35123"/>
          <a:stretch>
            <a:fillRect/>
          </a:stretch>
        </p:blipFill>
        <p:spPr bwMode="auto">
          <a:xfrm>
            <a:off x="1309074" y="20361422"/>
            <a:ext cx="2215546" cy="739280"/>
          </a:xfrm>
          <a:prstGeom prst="rect">
            <a:avLst/>
          </a:prstGeom>
          <a:noFill/>
        </p:spPr>
      </p:pic>
      <p:pic>
        <p:nvPicPr>
          <p:cNvPr id="147" name="Picture 2" descr="http://t3.gstatic.com/images?q=tbn:ANd9GcRw1cqKj7-HGF1fiU1EIMn0iCmux9IyfT4ulQVnfm8L7cb6qp72"/>
          <p:cNvPicPr>
            <a:picLocks noChangeAspect="1" noChangeArrowheads="1"/>
          </p:cNvPicPr>
          <p:nvPr/>
        </p:nvPicPr>
        <p:blipFill>
          <a:blip r:embed="rId12"/>
          <a:srcRect l="63908" t="18519" r="3837" b="15742"/>
          <a:stretch>
            <a:fillRect/>
          </a:stretch>
        </p:blipFill>
        <p:spPr bwMode="auto">
          <a:xfrm>
            <a:off x="1066800" y="25056022"/>
            <a:ext cx="2000422" cy="1703675"/>
          </a:xfrm>
          <a:prstGeom prst="rect">
            <a:avLst/>
          </a:prstGeom>
          <a:noFill/>
        </p:spPr>
      </p:pic>
      <p:pic>
        <p:nvPicPr>
          <p:cNvPr id="153" name="Picture 2" descr="http://t3.gstatic.com/images?q=tbn:ANd9GcRw1cqKj7-HGF1fiU1EIMn0iCmux9IyfT4ulQVnfm8L7cb6qp72"/>
          <p:cNvPicPr>
            <a:picLocks noChangeAspect="1" noChangeArrowheads="1"/>
          </p:cNvPicPr>
          <p:nvPr/>
        </p:nvPicPr>
        <p:blipFill>
          <a:blip r:embed="rId12"/>
          <a:srcRect l="49811" t="13108" r="36801" b="4155"/>
          <a:stretch>
            <a:fillRect/>
          </a:stretch>
        </p:blipFill>
        <p:spPr bwMode="auto">
          <a:xfrm>
            <a:off x="1597479" y="22440261"/>
            <a:ext cx="906360" cy="2340655"/>
          </a:xfrm>
          <a:prstGeom prst="rect">
            <a:avLst/>
          </a:prstGeom>
          <a:noFill/>
        </p:spPr>
      </p:pic>
      <p:grpSp>
        <p:nvGrpSpPr>
          <p:cNvPr id="200" name="Gruppieren 199"/>
          <p:cNvGrpSpPr/>
          <p:nvPr/>
        </p:nvGrpSpPr>
        <p:grpSpPr>
          <a:xfrm>
            <a:off x="7743360" y="12553883"/>
            <a:ext cx="1957193" cy="2509712"/>
            <a:chOff x="7743360" y="12553883"/>
            <a:chExt cx="1957193" cy="250971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3"/>
            <a:srcRect l="32266" t="16954" r="33601" b="8344"/>
            <a:stretch>
              <a:fillRect/>
            </a:stretch>
          </p:blipFill>
          <p:spPr bwMode="auto">
            <a:xfrm>
              <a:off x="7743360" y="12553883"/>
              <a:ext cx="1957193" cy="250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" name="Ellipse 182"/>
            <p:cNvSpPr/>
            <p:nvPr/>
          </p:nvSpPr>
          <p:spPr>
            <a:xfrm rot="1712188">
              <a:off x="8617616" y="13587898"/>
              <a:ext cx="390259" cy="2000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FF0000"/>
                </a:solidFill>
              </a:endParaRPr>
            </a:p>
          </p:txBody>
        </p:sp>
      </p:grpSp>
      <p:sp>
        <p:nvSpPr>
          <p:cNvPr id="187" name="Textfeld 186"/>
          <p:cNvSpPr txBox="1"/>
          <p:nvPr/>
        </p:nvSpPr>
        <p:spPr>
          <a:xfrm>
            <a:off x="1575434" y="33985890"/>
            <a:ext cx="5447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Pre</a:t>
            </a:r>
            <a:r>
              <a:rPr lang="de-DE" sz="2800" dirty="0" smtClean="0"/>
              <a:t>-Service </a:t>
            </a:r>
            <a:r>
              <a:rPr lang="de-DE" sz="2800" dirty="0" err="1" smtClean="0"/>
              <a:t>Teacher</a:t>
            </a:r>
            <a:r>
              <a:rPr lang="de-DE" sz="2800" dirty="0" smtClean="0"/>
              <a:t>, </a:t>
            </a:r>
            <a:r>
              <a:rPr lang="de-DE" sz="2800" dirty="0" err="1" smtClean="0"/>
              <a:t>Female</a:t>
            </a:r>
            <a:r>
              <a:rPr lang="de-DE" sz="2800" dirty="0" smtClean="0"/>
              <a:t>, </a:t>
            </a:r>
          </a:p>
          <a:p>
            <a:r>
              <a:rPr lang="de-DE" sz="2800" dirty="0" smtClean="0"/>
              <a:t>25 </a:t>
            </a:r>
            <a:r>
              <a:rPr lang="de-DE" sz="2800" dirty="0" err="1" smtClean="0"/>
              <a:t>Years</a:t>
            </a:r>
            <a:r>
              <a:rPr lang="de-DE" sz="2800" dirty="0" smtClean="0"/>
              <a:t> Old</a:t>
            </a:r>
            <a:endParaRPr lang="de-DE" sz="2800" dirty="0"/>
          </a:p>
        </p:txBody>
      </p:sp>
      <p:sp>
        <p:nvSpPr>
          <p:cNvPr id="189" name="Textfeld 188"/>
          <p:cNvSpPr txBox="1"/>
          <p:nvPr/>
        </p:nvSpPr>
        <p:spPr>
          <a:xfrm>
            <a:off x="1575434" y="38812832"/>
            <a:ext cx="5447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Pre</a:t>
            </a:r>
            <a:r>
              <a:rPr lang="de-DE" sz="2800" dirty="0" smtClean="0"/>
              <a:t>-Service </a:t>
            </a:r>
            <a:r>
              <a:rPr lang="de-DE" sz="2800" dirty="0" err="1" smtClean="0"/>
              <a:t>Teacher</a:t>
            </a:r>
            <a:r>
              <a:rPr lang="de-DE" sz="2800" dirty="0" smtClean="0"/>
              <a:t>, </a:t>
            </a:r>
            <a:r>
              <a:rPr lang="de-DE" sz="2800" dirty="0" err="1" smtClean="0"/>
              <a:t>Female</a:t>
            </a:r>
            <a:r>
              <a:rPr lang="de-DE" sz="2800" dirty="0" smtClean="0"/>
              <a:t>, </a:t>
            </a:r>
          </a:p>
          <a:p>
            <a:r>
              <a:rPr lang="de-DE" sz="2800" dirty="0" smtClean="0"/>
              <a:t>29 </a:t>
            </a:r>
            <a:r>
              <a:rPr lang="de-DE" sz="2800" dirty="0" err="1" smtClean="0"/>
              <a:t>Years</a:t>
            </a:r>
            <a:r>
              <a:rPr lang="de-DE" sz="2800" dirty="0" smtClean="0"/>
              <a:t> Old</a:t>
            </a:r>
            <a:endParaRPr lang="de-DE" sz="2800" dirty="0"/>
          </a:p>
        </p:txBody>
      </p:sp>
      <p:graphicFrame>
        <p:nvGraphicFramePr>
          <p:cNvPr id="195" name="Tabelle 194"/>
          <p:cNvGraphicFramePr>
            <a:graphicFrameLocks noGrp="1"/>
          </p:cNvGraphicFramePr>
          <p:nvPr/>
        </p:nvGraphicFramePr>
        <p:xfrm>
          <a:off x="7246676" y="35132019"/>
          <a:ext cx="4742123" cy="4188632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742123"/>
              </a:tblGrid>
              <a:tr h="1110152">
                <a:tc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baseline="0" dirty="0" smtClean="0">
                          <a:solidFill>
                            <a:schemeClr val="tx1"/>
                          </a:solidFill>
                        </a:rPr>
                        <a:t>Wilderness and Human </a:t>
                      </a:r>
                      <a:r>
                        <a:rPr lang="de-DE" sz="2800" b="1" baseline="0" dirty="0" err="1" smtClean="0">
                          <a:solidFill>
                            <a:schemeClr val="tx1"/>
                          </a:solidFill>
                        </a:rPr>
                        <a:t>Being</a:t>
                      </a:r>
                      <a:r>
                        <a:rPr lang="de-DE" sz="28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baseline="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de-DE" sz="2800" b="1" baseline="0" dirty="0" err="1" smtClean="0">
                          <a:solidFill>
                            <a:schemeClr val="tx1"/>
                          </a:solidFill>
                        </a:rPr>
                        <a:t>Harmony</a:t>
                      </a:r>
                      <a:endParaRPr lang="de-DE" sz="2800" b="1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191719">
                <a:tc>
                  <a:txBody>
                    <a:bodyPr/>
                    <a:lstStyle/>
                    <a:p>
                      <a:pPr marL="0" marR="0" indent="0" algn="l" defTabSz="2087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Human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being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lives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in the </a:t>
                      </a:r>
                    </a:p>
                    <a:p>
                      <a:pPr marL="0" marR="0" indent="0" algn="l" defTabSz="2087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wilderness</a:t>
                      </a:r>
                      <a:endParaRPr lang="de-DE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2087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Habitat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just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for basic </a:t>
                      </a:r>
                    </a:p>
                    <a:p>
                      <a:pPr marL="0" marR="0" indent="0" algn="l" defTabSz="2087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needs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luxury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l" defTabSz="2087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I am a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nature</a:t>
                      </a:r>
                      <a:endParaRPr lang="de-DE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2087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Human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beings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do not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disturb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2087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nature</a:t>
                      </a:r>
                      <a:endParaRPr lang="de-DE" sz="2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" name="Tabelle 144"/>
          <p:cNvGraphicFramePr>
            <a:graphicFrameLocks noGrp="1"/>
          </p:cNvGraphicFramePr>
          <p:nvPr/>
        </p:nvGraphicFramePr>
        <p:xfrm>
          <a:off x="12540343" y="30235541"/>
          <a:ext cx="16177532" cy="93684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19163"/>
                <a:gridCol w="5565677"/>
                <a:gridCol w="277692"/>
                <a:gridCol w="5715000"/>
              </a:tblGrid>
              <a:tr h="711184">
                <a:tc>
                  <a:txBody>
                    <a:bodyPr/>
                    <a:lstStyle/>
                    <a:p>
                      <a:pPr marL="0" marR="0" indent="0" algn="ctr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de-DE" sz="2800" b="1" dirty="0" smtClean="0">
                          <a:solidFill>
                            <a:schemeClr val="tx1"/>
                          </a:solidFill>
                        </a:rPr>
                        <a:t> Change of </a:t>
                      </a:r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</a:rPr>
                        <a:t>Attitudes</a:t>
                      </a:r>
                      <a:endParaRPr lang="de-DE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 smtClean="0">
                          <a:solidFill>
                            <a:schemeClr val="tx1"/>
                          </a:solidFill>
                        </a:rPr>
                        <a:t>Positive Reinforcement of </a:t>
                      </a:r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</a:rPr>
                        <a:t>Attitudes</a:t>
                      </a:r>
                      <a:endParaRPr lang="de-DE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 smtClean="0">
                          <a:solidFill>
                            <a:schemeClr val="tx1"/>
                          </a:solidFill>
                        </a:rPr>
                        <a:t>Change of </a:t>
                      </a:r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</a:rPr>
                        <a:t>Attitudes</a:t>
                      </a:r>
                      <a:endParaRPr lang="de-DE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63052">
                <a:tc gridSpan="4">
                  <a:txBody>
                    <a:bodyPr/>
                    <a:lstStyle/>
                    <a:p>
                      <a:pPr algn="ctr"/>
                      <a:r>
                        <a:rPr lang="de-DE" sz="2800" b="1" dirty="0" err="1" smtClean="0"/>
                        <a:t>Towards</a:t>
                      </a:r>
                      <a:r>
                        <a:rPr lang="de-DE" sz="2800" b="1" dirty="0" smtClean="0"/>
                        <a:t> Wilderness</a:t>
                      </a:r>
                      <a:endParaRPr lang="de-DE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94298">
                <a:tc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I will </a:t>
                      </a:r>
                      <a:r>
                        <a:rPr lang="de-DE" sz="2800" dirty="0" err="1" smtClean="0"/>
                        <a:t>never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be</a:t>
                      </a:r>
                      <a:r>
                        <a:rPr lang="de-DE" sz="2800" dirty="0" smtClean="0"/>
                        <a:t> a wilderness type.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err="1" smtClean="0"/>
                        <a:t>I´ve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noticed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how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much</a:t>
                      </a:r>
                      <a:r>
                        <a:rPr lang="de-DE" sz="2800" dirty="0" smtClean="0"/>
                        <a:t> I </a:t>
                      </a:r>
                      <a:r>
                        <a:rPr lang="de-DE" sz="2800" dirty="0" err="1" smtClean="0"/>
                        <a:t>love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nature</a:t>
                      </a:r>
                      <a:r>
                        <a:rPr lang="de-DE" sz="2800" dirty="0" smtClean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800" kern="1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kern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Even </a:t>
                      </a:r>
                      <a:r>
                        <a:rPr lang="de-DE" sz="2800" kern="10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small</a:t>
                      </a:r>
                      <a:r>
                        <a:rPr lang="de-DE" sz="2800" kern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kern="10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things</a:t>
                      </a:r>
                      <a:r>
                        <a:rPr lang="de-DE" sz="2800" kern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kern="10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can</a:t>
                      </a:r>
                      <a:r>
                        <a:rPr lang="de-DE" sz="2800" kern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kern="10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create</a:t>
                      </a:r>
                      <a:r>
                        <a:rPr lang="de-DE" sz="2800" kern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wilderness.</a:t>
                      </a:r>
                      <a:endParaRPr lang="de-DE" sz="2800" kern="1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73547">
                <a:tc>
                  <a:txBody>
                    <a:bodyPr/>
                    <a:lstStyle/>
                    <a:p>
                      <a:pPr marL="0" marR="0" lvl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There´s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nothing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going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on in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me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,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when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I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speak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with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a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tree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.</a:t>
                      </a:r>
                      <a:endParaRPr lang="de-DE" sz="2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Wilderness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contrast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civilized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world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Wilderness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important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, also for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our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generations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possibility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experience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wilderness in the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context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sz="2800" dirty="0" smtClean="0"/>
                        <a:t>.</a:t>
                      </a:r>
                      <a:endParaRPr lang="de-DE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Now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still a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bit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hope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83928">
                <a:tc>
                  <a:txBody>
                    <a:bodyPr/>
                    <a:lstStyle/>
                    <a:p>
                      <a:pPr marL="0" marR="0" lvl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don´t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myself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as a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of wilderness,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because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don´t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deal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in the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city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err="1" smtClean="0"/>
                        <a:t>We</a:t>
                      </a:r>
                      <a:r>
                        <a:rPr lang="de-DE" sz="2800" baseline="0" dirty="0" smtClean="0"/>
                        <a:t> live on </a:t>
                      </a:r>
                      <a:r>
                        <a:rPr lang="de-DE" sz="2800" baseline="0" dirty="0" err="1" smtClean="0"/>
                        <a:t>nature</a:t>
                      </a:r>
                      <a:r>
                        <a:rPr lang="de-DE" sz="2800" baseline="0" dirty="0" smtClean="0"/>
                        <a:t>. </a:t>
                      </a:r>
                      <a:r>
                        <a:rPr lang="de-DE" sz="2800" baseline="0" dirty="0" err="1" smtClean="0"/>
                        <a:t>If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we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take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from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it</a:t>
                      </a:r>
                      <a:r>
                        <a:rPr lang="de-DE" sz="2800" baseline="0" dirty="0" smtClean="0"/>
                        <a:t>, </a:t>
                      </a:r>
                      <a:r>
                        <a:rPr lang="de-DE" sz="2800" baseline="0" dirty="0" err="1" smtClean="0"/>
                        <a:t>then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we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have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to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give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something</a:t>
                      </a:r>
                      <a:r>
                        <a:rPr lang="de-DE" sz="2800" baseline="0" dirty="0" smtClean="0"/>
                        <a:t> back. </a:t>
                      </a:r>
                      <a:r>
                        <a:rPr lang="de-DE" sz="2800" baseline="0" dirty="0" err="1" smtClean="0"/>
                        <a:t>We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can</a:t>
                      </a:r>
                      <a:r>
                        <a:rPr lang="de-DE" sz="2800" baseline="0" dirty="0" smtClean="0"/>
                        <a:t> do </a:t>
                      </a:r>
                      <a:r>
                        <a:rPr lang="de-DE" sz="2800" baseline="0" dirty="0" err="1" smtClean="0"/>
                        <a:t>it</a:t>
                      </a:r>
                      <a:r>
                        <a:rPr lang="de-DE" sz="2800" baseline="0" dirty="0" smtClean="0"/>
                        <a:t>, </a:t>
                      </a:r>
                      <a:r>
                        <a:rPr lang="de-DE" sz="2800" baseline="0" dirty="0" err="1" smtClean="0"/>
                        <a:t>if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we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protect</a:t>
                      </a:r>
                      <a:r>
                        <a:rPr lang="de-DE" sz="2800" baseline="0" dirty="0" smtClean="0"/>
                        <a:t> </a:t>
                      </a:r>
                      <a:r>
                        <a:rPr lang="de-DE" sz="2800" baseline="0" dirty="0" err="1" smtClean="0"/>
                        <a:t>nature</a:t>
                      </a:r>
                      <a:r>
                        <a:rPr lang="de-DE" sz="2800" baseline="0" dirty="0" smtClean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88799">
                <a:tc>
                  <a:txBody>
                    <a:bodyPr/>
                    <a:lstStyle/>
                    <a:p>
                      <a:pPr marL="0" marR="0" lvl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Of </a:t>
                      </a:r>
                      <a:r>
                        <a:rPr lang="de-DE" sz="2800" dirty="0" err="1" smtClean="0"/>
                        <a:t>course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three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days</a:t>
                      </a:r>
                      <a:r>
                        <a:rPr lang="de-DE" sz="2800" dirty="0" smtClean="0"/>
                        <a:t> in a wilderness camp </a:t>
                      </a:r>
                      <a:r>
                        <a:rPr lang="de-DE" sz="2800" dirty="0" err="1" smtClean="0"/>
                        <a:t>are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too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short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to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develop</a:t>
                      </a:r>
                      <a:r>
                        <a:rPr lang="de-DE" sz="2800" dirty="0" smtClean="0"/>
                        <a:t> a </a:t>
                      </a:r>
                      <a:r>
                        <a:rPr lang="de-DE" sz="2800" dirty="0" err="1" smtClean="0"/>
                        <a:t>concept</a:t>
                      </a:r>
                      <a:r>
                        <a:rPr lang="de-DE" sz="2800" dirty="0" smtClean="0"/>
                        <a:t> of wilderness.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Wilderness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has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allowed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me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understand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existance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Wilderness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important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preserve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biodiversity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3052">
                <a:tc gridSpan="4">
                  <a:txBody>
                    <a:bodyPr/>
                    <a:lstStyle/>
                    <a:p>
                      <a:pPr marL="0" marR="0" indent="0" algn="ctr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</a:rPr>
                        <a:t>Towards</a:t>
                      </a:r>
                      <a:r>
                        <a:rPr lang="de-DE" sz="2800" b="1" dirty="0" smtClean="0">
                          <a:solidFill>
                            <a:schemeClr val="tx1"/>
                          </a:solidFill>
                        </a:rPr>
                        <a:t> a Sustainable Lifestyle</a:t>
                      </a:r>
                      <a:endParaRPr lang="de-DE" sz="28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81104">
                <a:tc>
                  <a:txBody>
                    <a:bodyPr/>
                    <a:lstStyle/>
                    <a:p>
                      <a:pPr marL="0" marR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I </a:t>
                      </a:r>
                      <a:r>
                        <a:rPr lang="de-DE" sz="2800" dirty="0" err="1" smtClean="0"/>
                        <a:t>had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already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knew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before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joining</a:t>
                      </a:r>
                      <a:r>
                        <a:rPr lang="de-DE" sz="2800" dirty="0" smtClean="0"/>
                        <a:t> the camp </a:t>
                      </a:r>
                      <a:r>
                        <a:rPr lang="de-DE" sz="2800" dirty="0" err="1" smtClean="0"/>
                        <a:t>how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to</a:t>
                      </a:r>
                      <a:r>
                        <a:rPr lang="de-DE" sz="2800" dirty="0" smtClean="0"/>
                        <a:t> live a </a:t>
                      </a:r>
                      <a:r>
                        <a:rPr lang="de-DE" sz="2800" dirty="0" err="1" smtClean="0"/>
                        <a:t>sustainable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life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to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protect</a:t>
                      </a:r>
                      <a:r>
                        <a:rPr lang="de-DE" sz="2800" dirty="0" smtClean="0"/>
                        <a:t> wilderness </a:t>
                      </a:r>
                      <a:r>
                        <a:rPr lang="de-DE" sz="2800" dirty="0" err="1" smtClean="0"/>
                        <a:t>or</a:t>
                      </a:r>
                      <a:r>
                        <a:rPr lang="de-DE" sz="2800" dirty="0" smtClean="0"/>
                        <a:t> </a:t>
                      </a:r>
                      <a:r>
                        <a:rPr lang="de-DE" sz="2800" dirty="0" err="1" smtClean="0"/>
                        <a:t>nature</a:t>
                      </a:r>
                      <a:r>
                        <a:rPr lang="de-DE" sz="2800" dirty="0" smtClean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The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reasons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for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my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sustaina</a:t>
                      </a:r>
                      <a:r>
                        <a:rPr lang="de-DE" sz="2800" dirty="0" err="1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ble</a:t>
                      </a:r>
                      <a:r>
                        <a:rPr lang="de-DE" sz="2800" dirty="0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actions</a:t>
                      </a:r>
                      <a:r>
                        <a:rPr lang="de-DE" sz="2800" dirty="0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in </a:t>
                      </a:r>
                      <a:r>
                        <a:rPr lang="de-DE" sz="2800" dirty="0" err="1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everyday</a:t>
                      </a:r>
                      <a:r>
                        <a:rPr lang="de-DE" sz="2800" baseline="0" dirty="0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life</a:t>
                      </a:r>
                      <a:r>
                        <a:rPr lang="de-DE" sz="2800" dirty="0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have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proved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.</a:t>
                      </a:r>
                      <a:endParaRPr lang="de-DE" sz="2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175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From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being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at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the camp I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have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realized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,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that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it`s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possible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to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abstain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from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particular</a:t>
                      </a:r>
                      <a:r>
                        <a:rPr lang="de-DE" sz="2800" dirty="0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luxury</a:t>
                      </a:r>
                      <a:r>
                        <a:rPr lang="de-DE" sz="2800" dirty="0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. Life </a:t>
                      </a:r>
                      <a:r>
                        <a:rPr lang="de-DE" sz="2800" dirty="0" err="1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goes</a:t>
                      </a:r>
                      <a:r>
                        <a:rPr lang="de-DE" sz="2800" dirty="0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 on </a:t>
                      </a:r>
                      <a:r>
                        <a:rPr lang="de-DE" sz="2800" dirty="0" err="1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anyway</a:t>
                      </a:r>
                      <a:r>
                        <a:rPr lang="de-DE" sz="2800" dirty="0" smtClean="0">
                          <a:latin typeface="Calibri" pitchFamily="34" charset="0"/>
                          <a:ea typeface="PMingLiU" pitchFamily="18" charset="-120"/>
                          <a:cs typeface="Tahoma" pitchFamily="34" charset="0"/>
                        </a:rPr>
                        <a:t>.</a:t>
                      </a:r>
                      <a:endParaRPr lang="de-DE" sz="2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PMingLiU" pitchFamily="18" charset="-12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6" name="Gruppieren 135"/>
          <p:cNvGrpSpPr/>
          <p:nvPr/>
        </p:nvGrpSpPr>
        <p:grpSpPr>
          <a:xfrm>
            <a:off x="10006646" y="7262977"/>
            <a:ext cx="10411483" cy="11197051"/>
            <a:chOff x="4525435" y="13988643"/>
            <a:chExt cx="10411483" cy="11197051"/>
          </a:xfrm>
        </p:grpSpPr>
        <p:sp>
          <p:nvSpPr>
            <p:cNvPr id="137" name="Wolke 136"/>
            <p:cNvSpPr/>
            <p:nvPr/>
          </p:nvSpPr>
          <p:spPr>
            <a:xfrm>
              <a:off x="4619816" y="13988643"/>
              <a:ext cx="9612105" cy="8086725"/>
            </a:xfrm>
            <a:prstGeom prst="cloud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Gleichschenkliges Dreieck 139"/>
            <p:cNvSpPr/>
            <p:nvPr/>
          </p:nvSpPr>
          <p:spPr>
            <a:xfrm>
              <a:off x="7978957" y="20197275"/>
              <a:ext cx="2928430" cy="4405800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Textfeld 2"/>
            <p:cNvSpPr txBox="1"/>
            <p:nvPr/>
          </p:nvSpPr>
          <p:spPr>
            <a:xfrm rot="10800000">
              <a:off x="8456499" y="21621694"/>
              <a:ext cx="1846659" cy="3564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de-DE" sz="3600" b="1" dirty="0" smtClean="0">
                  <a:solidFill>
                    <a:schemeClr val="bg2">
                      <a:lumMod val="10000"/>
                    </a:schemeClr>
                  </a:solidFill>
                </a:rPr>
                <a:t>Goals </a:t>
              </a:r>
              <a:r>
                <a:rPr lang="de-DE" sz="3600" b="1" dirty="0" err="1" smtClean="0">
                  <a:solidFill>
                    <a:schemeClr val="bg2">
                      <a:lumMod val="10000"/>
                    </a:schemeClr>
                  </a:solidFill>
                </a:rPr>
                <a:t>of</a:t>
              </a:r>
              <a:r>
                <a:rPr lang="de-DE" sz="36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de-DE" sz="3600" b="1" dirty="0" err="1" smtClean="0">
                  <a:solidFill>
                    <a:schemeClr val="bg2">
                      <a:lumMod val="10000"/>
                    </a:schemeClr>
                  </a:solidFill>
                </a:rPr>
                <a:t>Wilderness</a:t>
              </a:r>
              <a:r>
                <a:rPr lang="de-DE" sz="3600" b="1" dirty="0" smtClean="0">
                  <a:solidFill>
                    <a:schemeClr val="bg2">
                      <a:lumMod val="10000"/>
                    </a:schemeClr>
                  </a:solidFill>
                </a:rPr>
                <a:t> Education</a:t>
              </a:r>
              <a:endParaRPr lang="de-DE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143" name="Gruppieren 12"/>
            <p:cNvGrpSpPr/>
            <p:nvPr/>
          </p:nvGrpSpPr>
          <p:grpSpPr>
            <a:xfrm>
              <a:off x="4525435" y="14735674"/>
              <a:ext cx="4995269" cy="3039095"/>
              <a:chOff x="-626676" y="1000434"/>
              <a:chExt cx="3254460" cy="2284550"/>
            </a:xfrm>
          </p:grpSpPr>
          <p:sp>
            <p:nvSpPr>
              <p:cNvPr id="169" name="Wolke 11"/>
              <p:cNvSpPr/>
              <p:nvPr/>
            </p:nvSpPr>
            <p:spPr>
              <a:xfrm>
                <a:off x="-626676" y="1000434"/>
                <a:ext cx="3254458" cy="2284550"/>
              </a:xfrm>
              <a:prstGeom prst="cloud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Textfeld 3"/>
              <p:cNvSpPr txBox="1"/>
              <p:nvPr/>
            </p:nvSpPr>
            <p:spPr>
              <a:xfrm>
                <a:off x="-568494" y="1201232"/>
                <a:ext cx="3196278" cy="201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smtClean="0"/>
                  <a:t>           Emotional Level</a:t>
                </a:r>
              </a:p>
              <a:p>
                <a:r>
                  <a:rPr lang="de-DE" sz="2800" dirty="0" smtClean="0"/>
                  <a:t>    - </a:t>
                </a:r>
                <a:r>
                  <a:rPr lang="de-DE" sz="2800" dirty="0" err="1" smtClean="0"/>
                  <a:t>enable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mentally</a:t>
                </a:r>
                <a:r>
                  <a:rPr lang="de-DE" sz="2800" dirty="0" smtClean="0"/>
                  <a:t> and </a:t>
                </a:r>
                <a:r>
                  <a:rPr lang="de-DE" sz="2800" dirty="0" err="1" smtClean="0"/>
                  <a:t>physi-cally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borderline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experiences</a:t>
                </a:r>
                <a:r>
                  <a:rPr lang="de-DE" sz="2800" dirty="0" smtClean="0"/>
                  <a:t>     </a:t>
                </a:r>
              </a:p>
              <a:p>
                <a:r>
                  <a:rPr lang="de-DE" sz="2800" dirty="0" smtClean="0"/>
                  <a:t>   - </a:t>
                </a:r>
                <a:r>
                  <a:rPr lang="de-DE" sz="2800" dirty="0" err="1" smtClean="0"/>
                  <a:t>arouse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intense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feelings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by</a:t>
                </a:r>
                <a:r>
                  <a:rPr lang="de-DE" sz="2800" dirty="0" smtClean="0"/>
                  <a:t>    </a:t>
                </a:r>
              </a:p>
              <a:p>
                <a:r>
                  <a:rPr lang="de-DE" sz="2800" dirty="0" smtClean="0"/>
                  <a:t>       </a:t>
                </a:r>
                <a:r>
                  <a:rPr lang="de-DE" sz="2800" dirty="0" err="1" smtClean="0"/>
                  <a:t>natural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surroundings</a:t>
                </a:r>
                <a:endParaRPr lang="de-DE" sz="2800" dirty="0" smtClean="0"/>
              </a:p>
              <a:p>
                <a:endParaRPr lang="de-DE" sz="2800" dirty="0" smtClean="0"/>
              </a:p>
            </p:txBody>
          </p:sp>
        </p:grpSp>
        <p:grpSp>
          <p:nvGrpSpPr>
            <p:cNvPr id="148" name="Gruppieren 18"/>
            <p:cNvGrpSpPr/>
            <p:nvPr/>
          </p:nvGrpSpPr>
          <p:grpSpPr>
            <a:xfrm>
              <a:off x="9147809" y="14273095"/>
              <a:ext cx="5581714" cy="3240516"/>
              <a:chOff x="-3233473" y="-1075487"/>
              <a:chExt cx="3403245" cy="2435962"/>
            </a:xfrm>
          </p:grpSpPr>
          <p:sp>
            <p:nvSpPr>
              <p:cNvPr id="164" name="Wolke 14"/>
              <p:cNvSpPr/>
              <p:nvPr/>
            </p:nvSpPr>
            <p:spPr>
              <a:xfrm>
                <a:off x="-3233473" y="-1075487"/>
                <a:ext cx="3214724" cy="2435962"/>
              </a:xfrm>
              <a:prstGeom prst="cloud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Textfeld 164"/>
              <p:cNvSpPr txBox="1"/>
              <p:nvPr/>
            </p:nvSpPr>
            <p:spPr>
              <a:xfrm>
                <a:off x="-3233472" y="-957789"/>
                <a:ext cx="3403244" cy="201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smtClean="0"/>
                  <a:t>                       Cognitive Level </a:t>
                </a:r>
                <a:endParaRPr lang="de-DE" sz="2800" dirty="0" smtClean="0"/>
              </a:p>
              <a:p>
                <a:r>
                  <a:rPr lang="de-DE" sz="2800" dirty="0" smtClean="0"/>
                  <a:t>      - </a:t>
                </a:r>
                <a:r>
                  <a:rPr lang="de-DE" sz="2800" dirty="0" err="1" smtClean="0"/>
                  <a:t>see</a:t>
                </a:r>
                <a:r>
                  <a:rPr lang="de-DE" sz="2800" dirty="0" smtClean="0"/>
                  <a:t> human </a:t>
                </a:r>
                <a:r>
                  <a:rPr lang="de-DE" sz="2800" dirty="0" err="1" smtClean="0"/>
                  <a:t>beings</a:t>
                </a:r>
                <a:r>
                  <a:rPr lang="de-DE" sz="2800" dirty="0" smtClean="0"/>
                  <a:t> as </a:t>
                </a:r>
                <a:r>
                  <a:rPr lang="de-DE" sz="2800" dirty="0" err="1" smtClean="0"/>
                  <a:t>compo</a:t>
                </a:r>
                <a:r>
                  <a:rPr lang="de-DE" sz="2800" dirty="0" smtClean="0"/>
                  <a:t>-  </a:t>
                </a:r>
              </a:p>
              <a:p>
                <a:r>
                  <a:rPr lang="de-DE" sz="2800" dirty="0" smtClean="0"/>
                  <a:t>        </a:t>
                </a:r>
                <a:r>
                  <a:rPr lang="de-DE" sz="2800" dirty="0" err="1" smtClean="0"/>
                  <a:t>nent</a:t>
                </a:r>
                <a:r>
                  <a:rPr lang="de-DE" sz="2800" dirty="0" smtClean="0"/>
                  <a:t> of the </a:t>
                </a:r>
                <a:r>
                  <a:rPr lang="de-DE" sz="2800" dirty="0" err="1" smtClean="0"/>
                  <a:t>earth´s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ecosystem</a:t>
                </a:r>
                <a:endParaRPr lang="de-DE" sz="2800" dirty="0" smtClean="0"/>
              </a:p>
              <a:p>
                <a:r>
                  <a:rPr lang="de-DE" sz="2800" dirty="0" smtClean="0"/>
                  <a:t>  - </a:t>
                </a:r>
                <a:r>
                  <a:rPr lang="de-DE" sz="2800" dirty="0" err="1" smtClean="0"/>
                  <a:t>raise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awareness</a:t>
                </a:r>
                <a:r>
                  <a:rPr lang="de-DE" sz="2800" dirty="0" smtClean="0"/>
                  <a:t> of „</a:t>
                </a:r>
                <a:r>
                  <a:rPr lang="de-DE" sz="2800" dirty="0" err="1" smtClean="0"/>
                  <a:t>Let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nature</a:t>
                </a:r>
                <a:r>
                  <a:rPr lang="de-DE" sz="2800" dirty="0" smtClean="0"/>
                  <a:t> </a:t>
                </a:r>
              </a:p>
              <a:p>
                <a:r>
                  <a:rPr lang="de-DE" sz="2800" dirty="0" smtClean="0"/>
                  <a:t>                     </a:t>
                </a:r>
                <a:r>
                  <a:rPr lang="de-DE" sz="2800" dirty="0" err="1" smtClean="0"/>
                  <a:t>be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natural</a:t>
                </a:r>
                <a:r>
                  <a:rPr lang="de-DE" sz="2800" dirty="0" smtClean="0"/>
                  <a:t>“</a:t>
                </a:r>
              </a:p>
              <a:p>
                <a:endParaRPr lang="de-DE" sz="2800" dirty="0" smtClean="0"/>
              </a:p>
            </p:txBody>
          </p:sp>
        </p:grpSp>
        <p:grpSp>
          <p:nvGrpSpPr>
            <p:cNvPr id="149" name="Gruppieren 19"/>
            <p:cNvGrpSpPr/>
            <p:nvPr/>
          </p:nvGrpSpPr>
          <p:grpSpPr>
            <a:xfrm>
              <a:off x="6376340" y="17054286"/>
              <a:ext cx="7879376" cy="2361062"/>
              <a:chOff x="9107995" y="-848765"/>
              <a:chExt cx="4471148" cy="1498248"/>
            </a:xfrm>
          </p:grpSpPr>
          <p:sp>
            <p:nvSpPr>
              <p:cNvPr id="162" name="Wolke 161"/>
              <p:cNvSpPr/>
              <p:nvPr/>
            </p:nvSpPr>
            <p:spPr>
              <a:xfrm>
                <a:off x="9107995" y="-848765"/>
                <a:ext cx="4179115" cy="1498248"/>
              </a:xfrm>
              <a:prstGeom prst="cloud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Textfeld 162"/>
              <p:cNvSpPr txBox="1"/>
              <p:nvPr/>
            </p:nvSpPr>
            <p:spPr>
              <a:xfrm>
                <a:off x="9317703" y="-751838"/>
                <a:ext cx="4261440" cy="115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smtClean="0"/>
                  <a:t>                          </a:t>
                </a:r>
                <a:r>
                  <a:rPr lang="de-DE" sz="2800" b="1" dirty="0" err="1" smtClean="0"/>
                  <a:t>Aspects</a:t>
                </a:r>
                <a:r>
                  <a:rPr lang="de-DE" sz="2800" b="1" dirty="0" smtClean="0"/>
                  <a:t> of Wilderness</a:t>
                </a:r>
              </a:p>
              <a:p>
                <a:r>
                  <a:rPr lang="de-DE" sz="2800" dirty="0" smtClean="0"/>
                  <a:t>   - distance and </a:t>
                </a:r>
                <a:r>
                  <a:rPr lang="de-DE" sz="2800" dirty="0" err="1" smtClean="0"/>
                  <a:t>contrast</a:t>
                </a:r>
                <a:r>
                  <a:rPr lang="de-DE" sz="2800" dirty="0" smtClean="0"/>
                  <a:t> to </a:t>
                </a:r>
                <a:r>
                  <a:rPr lang="de-DE" sz="2800" dirty="0" err="1" smtClean="0"/>
                  <a:t>civilisation</a:t>
                </a:r>
                <a:endParaRPr lang="de-DE" sz="2800" dirty="0" smtClean="0"/>
              </a:p>
              <a:p>
                <a:r>
                  <a:rPr lang="de-DE" sz="2800" dirty="0" smtClean="0"/>
                  <a:t>   - </a:t>
                </a:r>
                <a:r>
                  <a:rPr lang="de-DE" sz="2800" dirty="0" err="1" smtClean="0"/>
                  <a:t>wilderness</a:t>
                </a:r>
                <a:r>
                  <a:rPr lang="de-DE" sz="2800" dirty="0" smtClean="0"/>
                  <a:t> as </a:t>
                </a:r>
                <a:r>
                  <a:rPr lang="de-DE" sz="2800" dirty="0" err="1" smtClean="0"/>
                  <a:t>self-regulated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process</a:t>
                </a:r>
                <a:endParaRPr lang="de-DE" sz="2800" dirty="0" smtClean="0"/>
              </a:p>
              <a:p>
                <a:r>
                  <a:rPr lang="de-DE" sz="2800" dirty="0" smtClean="0"/>
                  <a:t>   - </a:t>
                </a:r>
                <a:r>
                  <a:rPr lang="de-DE" sz="2800" dirty="0" err="1" smtClean="0"/>
                  <a:t>absence</a:t>
                </a:r>
                <a:r>
                  <a:rPr lang="de-DE" sz="2800" dirty="0" smtClean="0"/>
                  <a:t> of human </a:t>
                </a:r>
                <a:r>
                  <a:rPr lang="de-DE" sz="2800" dirty="0" err="1" smtClean="0"/>
                  <a:t>influence</a:t>
                </a:r>
                <a:endParaRPr lang="de-DE" sz="2800" dirty="0" smtClean="0"/>
              </a:p>
            </p:txBody>
          </p:sp>
        </p:grpSp>
        <p:grpSp>
          <p:nvGrpSpPr>
            <p:cNvPr id="150" name="Gruppieren 20"/>
            <p:cNvGrpSpPr/>
            <p:nvPr/>
          </p:nvGrpSpPr>
          <p:grpSpPr>
            <a:xfrm>
              <a:off x="4525436" y="19036922"/>
              <a:ext cx="10411482" cy="2920283"/>
              <a:chOff x="-3562506" y="2429091"/>
              <a:chExt cx="6400602" cy="2233379"/>
            </a:xfrm>
          </p:grpSpPr>
          <p:sp>
            <p:nvSpPr>
              <p:cNvPr id="160" name="Wolke 159"/>
              <p:cNvSpPr/>
              <p:nvPr/>
            </p:nvSpPr>
            <p:spPr>
              <a:xfrm>
                <a:off x="-3562506" y="2429091"/>
                <a:ext cx="6100618" cy="1991278"/>
              </a:xfrm>
              <a:prstGeom prst="cloud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1" name="Textfeld 160"/>
              <p:cNvSpPr txBox="1"/>
              <p:nvPr/>
            </p:nvSpPr>
            <p:spPr>
              <a:xfrm>
                <a:off x="-3507606" y="2614648"/>
                <a:ext cx="6345702" cy="2047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smtClean="0"/>
                  <a:t>                    </a:t>
                </a:r>
                <a:r>
                  <a:rPr lang="de-DE" sz="2800" b="1" dirty="0" err="1" smtClean="0"/>
                  <a:t>Conative</a:t>
                </a:r>
                <a:r>
                  <a:rPr lang="de-DE" sz="2800" b="1" dirty="0" smtClean="0"/>
                  <a:t> Level</a:t>
                </a:r>
              </a:p>
              <a:p>
                <a:r>
                  <a:rPr lang="de-DE" sz="2800" dirty="0" smtClean="0"/>
                  <a:t>        - </a:t>
                </a:r>
                <a:r>
                  <a:rPr lang="de-DE" sz="2800" dirty="0" err="1" smtClean="0"/>
                  <a:t>create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awareness</a:t>
                </a:r>
                <a:r>
                  <a:rPr lang="de-DE" sz="2800" dirty="0" smtClean="0"/>
                  <a:t> for </a:t>
                </a:r>
                <a:r>
                  <a:rPr lang="de-DE" sz="2800" dirty="0" err="1" smtClean="0"/>
                  <a:t>one´s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own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ecological</a:t>
                </a:r>
                <a:r>
                  <a:rPr lang="de-DE" sz="2800" dirty="0" smtClean="0"/>
                  <a:t> and </a:t>
                </a:r>
                <a:r>
                  <a:rPr lang="de-DE" sz="2800" dirty="0" err="1" smtClean="0"/>
                  <a:t>sustainable</a:t>
                </a:r>
                <a:endParaRPr lang="de-DE" sz="2800" dirty="0" smtClean="0"/>
              </a:p>
              <a:p>
                <a:r>
                  <a:rPr lang="de-DE" sz="2800" dirty="0" smtClean="0"/>
                  <a:t>           </a:t>
                </a:r>
                <a:r>
                  <a:rPr lang="de-DE" sz="2800" dirty="0" err="1" smtClean="0"/>
                  <a:t>action</a:t>
                </a:r>
                <a:r>
                  <a:rPr lang="de-DE" sz="2800" dirty="0" smtClean="0"/>
                  <a:t> and </a:t>
                </a:r>
                <a:r>
                  <a:rPr lang="de-DE" sz="2800" dirty="0" err="1" smtClean="0"/>
                  <a:t>take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it</a:t>
                </a:r>
                <a:r>
                  <a:rPr lang="de-DE" sz="2800" dirty="0" smtClean="0"/>
                  <a:t> home</a:t>
                </a:r>
              </a:p>
              <a:p>
                <a:r>
                  <a:rPr lang="de-DE" sz="2800" dirty="0" smtClean="0"/>
                  <a:t>   - </a:t>
                </a:r>
                <a:r>
                  <a:rPr lang="de-DE" sz="2800" dirty="0" err="1" smtClean="0"/>
                  <a:t>assume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responsibility</a:t>
                </a:r>
                <a:r>
                  <a:rPr lang="de-DE" sz="2800" dirty="0" smtClean="0"/>
                  <a:t> for </a:t>
                </a:r>
                <a:r>
                  <a:rPr lang="de-DE" sz="2800" dirty="0" err="1" smtClean="0"/>
                  <a:t>nature</a:t>
                </a:r>
                <a:r>
                  <a:rPr lang="de-DE" sz="2800" dirty="0" smtClean="0"/>
                  <a:t>, </a:t>
                </a:r>
                <a:r>
                  <a:rPr lang="de-DE" sz="2800" dirty="0" err="1" smtClean="0"/>
                  <a:t>envorinment</a:t>
                </a:r>
                <a:r>
                  <a:rPr lang="de-DE" sz="2800" dirty="0" smtClean="0"/>
                  <a:t> and </a:t>
                </a:r>
              </a:p>
              <a:p>
                <a:r>
                  <a:rPr lang="de-DE" sz="2800" dirty="0" smtClean="0"/>
                  <a:t>                                               human </a:t>
                </a:r>
                <a:r>
                  <a:rPr lang="de-DE" sz="2800" dirty="0" err="1" smtClean="0"/>
                  <a:t>fellows</a:t>
                </a:r>
                <a:endParaRPr lang="de-DE" sz="2800" dirty="0" smtClean="0"/>
              </a:p>
              <a:p>
                <a:endParaRPr lang="de-DE" sz="2800" dirty="0"/>
              </a:p>
            </p:txBody>
          </p:sp>
        </p:grpSp>
        <p:sp>
          <p:nvSpPr>
            <p:cNvPr id="152" name="Pfeil nach links und rechts 151"/>
            <p:cNvSpPr/>
            <p:nvPr/>
          </p:nvSpPr>
          <p:spPr>
            <a:xfrm>
              <a:off x="7910789" y="14559334"/>
              <a:ext cx="1915470" cy="574746"/>
            </a:xfrm>
            <a:prstGeom prst="leftRigh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Pfeil nach links und rechts 157"/>
            <p:cNvSpPr/>
            <p:nvPr/>
          </p:nvSpPr>
          <p:spPr>
            <a:xfrm rot="15176338">
              <a:off x="4771059" y="18167249"/>
              <a:ext cx="1942372" cy="661618"/>
            </a:xfrm>
            <a:prstGeom prst="leftRigh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6" name="Pfeil nach links und rechts 105"/>
          <p:cNvSpPr/>
          <p:nvPr/>
        </p:nvSpPr>
        <p:spPr>
          <a:xfrm rot="17374644">
            <a:off x="17913752" y="11197185"/>
            <a:ext cx="1942372" cy="661618"/>
          </a:xfrm>
          <a:prstGeom prst="left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7" name="Gruppieren 106"/>
          <p:cNvGrpSpPr/>
          <p:nvPr/>
        </p:nvGrpSpPr>
        <p:grpSpPr>
          <a:xfrm>
            <a:off x="14349877" y="9563976"/>
            <a:ext cx="1434492" cy="817681"/>
            <a:chOff x="14096922" y="9616371"/>
            <a:chExt cx="1434492" cy="817681"/>
          </a:xfrm>
        </p:grpSpPr>
        <p:sp>
          <p:nvSpPr>
            <p:cNvPr id="108" name="Pfeil nach oben 107"/>
            <p:cNvSpPr/>
            <p:nvPr/>
          </p:nvSpPr>
          <p:spPr>
            <a:xfrm rot="19636406">
              <a:off x="14096922" y="9626093"/>
              <a:ext cx="745779" cy="807959"/>
            </a:xfrm>
            <a:prstGeom prst="up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Pfeil nach oben 108"/>
            <p:cNvSpPr/>
            <p:nvPr/>
          </p:nvSpPr>
          <p:spPr>
            <a:xfrm rot="1901209">
              <a:off x="14785635" y="9616371"/>
              <a:ext cx="745779" cy="807959"/>
            </a:xfrm>
            <a:prstGeom prst="up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0" name="Pfeil nach oben 109"/>
          <p:cNvSpPr/>
          <p:nvPr/>
        </p:nvSpPr>
        <p:spPr>
          <a:xfrm rot="10800000">
            <a:off x="14629020" y="12190207"/>
            <a:ext cx="745779" cy="807959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1001</Words>
  <Application>Microsoft Office PowerPoint</Application>
  <PresentationFormat>Benutzerdefiniert</PresentationFormat>
  <Paragraphs>192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 an der Uni Halle</dc:title>
  <dc:creator>Martin Lindner</dc:creator>
  <cp:lastModifiedBy>Daniela Schmidt</cp:lastModifiedBy>
  <cp:revision>418</cp:revision>
  <dcterms:created xsi:type="dcterms:W3CDTF">2013-01-28T19:33:25Z</dcterms:created>
  <dcterms:modified xsi:type="dcterms:W3CDTF">2013-02-18T09:09:44Z</dcterms:modified>
</cp:coreProperties>
</file>